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262" r:id="rId3"/>
    <p:sldId id="263" r:id="rId4"/>
    <p:sldId id="264" r:id="rId5"/>
    <p:sldId id="265" r:id="rId6"/>
    <p:sldId id="266" r:id="rId7"/>
    <p:sldId id="267" r:id="rId8"/>
    <p:sldId id="268" r:id="rId9"/>
    <p:sldId id="269" r:id="rId10"/>
    <p:sldId id="274" r:id="rId11"/>
    <p:sldId id="270" r:id="rId12"/>
    <p:sldId id="275" r:id="rId13"/>
    <p:sldId id="276" r:id="rId14"/>
    <p:sldId id="277" r:id="rId15"/>
    <p:sldId id="278" r:id="rId16"/>
    <p:sldId id="279" r:id="rId17"/>
    <p:sldId id="280" r:id="rId1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AF1B37-8E2A-2876-6CFC-1BFD238EFE32}"/>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EFAEA935-B027-2BEA-8E7B-1AE12F28D697}"/>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11/13/2022 pm</a:t>
            </a:r>
          </a:p>
        </p:txBody>
      </p:sp>
      <p:sp>
        <p:nvSpPr>
          <p:cNvPr id="4" name="Footer Placeholder 3">
            <a:extLst>
              <a:ext uri="{FF2B5EF4-FFF2-40B4-BE49-F238E27FC236}">
                <a16:creationId xmlns:a16="http://schemas.microsoft.com/office/drawing/2014/main" id="{FC4E068A-E00B-04D1-2829-97B615FA4316}"/>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1C490A12-ED01-38AD-8374-5B302A39BB7E}"/>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594FB7E5-C3DF-4B40-8D06-11B38EB8501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845088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11/13/2022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Randy Childs</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675FB7FC-C5AE-4834-A32C-0FD2460FC9D8}" type="slidenum">
              <a:rPr lang="en-US" smtClean="0"/>
              <a:t>‹#›</a:t>
            </a:fld>
            <a:endParaRPr lang="en-US"/>
          </a:p>
        </p:txBody>
      </p:sp>
    </p:spTree>
    <p:extLst>
      <p:ext uri="{BB962C8B-B14F-4D97-AF65-F5344CB8AC3E}">
        <p14:creationId xmlns:p14="http://schemas.microsoft.com/office/powerpoint/2010/main" val="327599142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78BCB7-D19C-4C29-B47A-7B53CFE96422}" type="datetimeFigureOut">
              <a:rPr lang="en-US" smtClean="0"/>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49840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8BCB7-D19C-4C29-B47A-7B53CFE96422}" type="datetimeFigureOut">
              <a:rPr lang="en-US" smtClean="0"/>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1354670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8BCB7-D19C-4C29-B47A-7B53CFE96422}" type="datetimeFigureOut">
              <a:rPr lang="en-US" smtClean="0"/>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3029777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8BCB7-D19C-4C29-B47A-7B53CFE96422}" type="datetimeFigureOut">
              <a:rPr lang="en-US" smtClean="0"/>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3643344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78BCB7-D19C-4C29-B47A-7B53CFE96422}" type="datetimeFigureOut">
              <a:rPr lang="en-US" smtClean="0"/>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480825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78BCB7-D19C-4C29-B47A-7B53CFE96422}" type="datetimeFigureOut">
              <a:rPr lang="en-US" smtClean="0"/>
              <a:t>11/13/2022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3097766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78BCB7-D19C-4C29-B47A-7B53CFE96422}" type="datetimeFigureOut">
              <a:rPr lang="en-US" smtClean="0"/>
              <a:t>11/13/2022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1286782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78BCB7-D19C-4C29-B47A-7B53CFE96422}"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1606232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78BCB7-D19C-4C29-B47A-7B53CFE96422}" type="datetimeFigureOut">
              <a:rPr lang="en-US" smtClean="0"/>
              <a:t>11/13/2022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159262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78BCB7-D19C-4C29-B47A-7B53CFE96422}" type="datetimeFigureOut">
              <a:rPr lang="en-US" smtClean="0"/>
              <a:t>11/13/2022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589267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78BCB7-D19C-4C29-B47A-7B53CFE96422}" type="datetimeFigureOut">
              <a:rPr lang="en-US" smtClean="0"/>
              <a:t>11/13/2022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5A6CA-5DB8-45FE-B7A8-3A923B541F92}" type="slidenum">
              <a:rPr lang="en-US" smtClean="0"/>
              <a:t>‹#›</a:t>
            </a:fld>
            <a:endParaRPr lang="en-US"/>
          </a:p>
        </p:txBody>
      </p:sp>
    </p:spTree>
    <p:extLst>
      <p:ext uri="{BB962C8B-B14F-4D97-AF65-F5344CB8AC3E}">
        <p14:creationId xmlns:p14="http://schemas.microsoft.com/office/powerpoint/2010/main" val="3801612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8BCB7-D19C-4C29-B47A-7B53CFE96422}" type="datetimeFigureOut">
              <a:rPr lang="en-US" smtClean="0"/>
              <a:t>11/13/2022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35A6CA-5DB8-45FE-B7A8-3A923B541F92}" type="slidenum">
              <a:rPr lang="en-US" smtClean="0"/>
              <a:t>‹#›</a:t>
            </a:fld>
            <a:endParaRPr lang="en-US"/>
          </a:p>
        </p:txBody>
      </p:sp>
    </p:spTree>
    <p:extLst>
      <p:ext uri="{BB962C8B-B14F-4D97-AF65-F5344CB8AC3E}">
        <p14:creationId xmlns:p14="http://schemas.microsoft.com/office/powerpoint/2010/main" val="2545590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327212" y="2450976"/>
            <a:ext cx="8547848" cy="1038746"/>
          </a:xfrm>
        </p:spPr>
        <p:txBody>
          <a:bodyPr>
            <a:spAutoFit/>
          </a:bodyPr>
          <a:lstStyle/>
          <a:p>
            <a:pPr>
              <a:lnSpc>
                <a:spcPct val="100000"/>
              </a:lnSpc>
              <a:spcBef>
                <a:spcPts val="0"/>
              </a:spcBef>
            </a:pPr>
            <a:r>
              <a:rPr lang="en-US" sz="6150" b="1" dirty="0"/>
              <a:t>STAYING FAITHFUL TO GOD</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143000" y="3602038"/>
            <a:ext cx="6858000" cy="854080"/>
          </a:xfrm>
        </p:spPr>
        <p:txBody>
          <a:bodyPr>
            <a:spAutoFit/>
          </a:bodyPr>
          <a:lstStyle/>
          <a:p>
            <a:pPr>
              <a:lnSpc>
                <a:spcPct val="100000"/>
              </a:lnSpc>
              <a:spcBef>
                <a:spcPts val="0"/>
              </a:spcBef>
            </a:pPr>
            <a:r>
              <a:rPr lang="en-US" sz="4950" dirty="0"/>
              <a:t>2 Peter 1:5-11</a:t>
            </a:r>
          </a:p>
        </p:txBody>
      </p:sp>
    </p:spTree>
    <p:extLst>
      <p:ext uri="{BB962C8B-B14F-4D97-AF65-F5344CB8AC3E}">
        <p14:creationId xmlns:p14="http://schemas.microsoft.com/office/powerpoint/2010/main" val="2120133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23"/>
            <a:ext cx="8870623" cy="3816429"/>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7 </a:t>
            </a:r>
            <a:r>
              <a:rPr lang="en-US" sz="2200" b="1" i="1" dirty="0">
                <a:latin typeface="Verdana" panose="020B0604030504040204" pitchFamily="34" charset="0"/>
                <a:ea typeface="Verdana" panose="020B0604030504040204" pitchFamily="34" charset="0"/>
                <a:cs typeface="Times New Roman" panose="02020603050405020304" pitchFamily="18" charset="0"/>
              </a:rPr>
              <a:t>and in your godliness, brotherly kindness, and in your brotherly kindness, </a:t>
            </a:r>
            <a:r>
              <a:rPr lang="en-US" sz="2200" b="1" i="1" u="sng" dirty="0">
                <a:latin typeface="Verdana" panose="020B0604030504040204" pitchFamily="34" charset="0"/>
                <a:ea typeface="Verdana" panose="020B0604030504040204" pitchFamily="34" charset="0"/>
                <a:cs typeface="Times New Roman" panose="02020603050405020304" pitchFamily="18" charset="0"/>
              </a:rPr>
              <a:t>love</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2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200" dirty="0">
                <a:latin typeface="Verdana" panose="020B0604030504040204" pitchFamily="34" charset="0"/>
                <a:ea typeface="Verdana" panose="020B0604030504040204" pitchFamily="34" charset="0"/>
                <a:cs typeface="Times New Roman" panose="02020603050405020304" pitchFamily="18" charset="0"/>
              </a:rPr>
              <a:t>We must add </a:t>
            </a:r>
            <a:r>
              <a:rPr lang="en-US" sz="2200" u="sng" dirty="0">
                <a:latin typeface="Verdana" panose="020B0604030504040204" pitchFamily="34" charset="0"/>
                <a:ea typeface="Verdana" panose="020B0604030504040204" pitchFamily="34" charset="0"/>
                <a:cs typeface="Times New Roman" panose="02020603050405020304" pitchFamily="18" charset="0"/>
              </a:rPr>
              <a:t>love</a:t>
            </a:r>
            <a:r>
              <a:rPr lang="en-US" sz="2200" dirty="0">
                <a:latin typeface="Verdana" panose="020B0604030504040204" pitchFamily="34" charset="0"/>
                <a:ea typeface="Verdana" panose="020B0604030504040204" pitchFamily="34" charset="0"/>
                <a:cs typeface="Times New Roman" panose="02020603050405020304" pitchFamily="18" charset="0"/>
              </a:rPr>
              <a:t> by increasing our knowledge of God. This can only be done by studying His word and sharing with others of like precious faith.</a:t>
            </a:r>
          </a:p>
          <a:p>
            <a:pPr algn="l">
              <a:lnSpc>
                <a:spcPct val="100000"/>
              </a:lnSpc>
              <a:spcBef>
                <a:spcPts val="0"/>
              </a:spcBef>
            </a:pPr>
            <a:endParaRPr lang="en-US" sz="2200" i="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200" i="1" dirty="0">
                <a:solidFill>
                  <a:srgbClr val="000000"/>
                </a:solidFill>
                <a:latin typeface="Verdana" panose="020B0604030504040204" pitchFamily="34" charset="0"/>
                <a:ea typeface="Verdana" panose="020B0604030504040204" pitchFamily="34" charset="0"/>
                <a:cs typeface="Segoe UI" panose="020B0502040204020203" pitchFamily="34" charset="0"/>
              </a:rPr>
              <a:t>“Beloved, let us love one another, for love is from God; and everyone who loves is born of God and knows God. The one who does not love does not know God, for God is love.” </a:t>
            </a:r>
            <a:r>
              <a:rPr lang="en-US" sz="2200" dirty="0">
                <a:solidFill>
                  <a:srgbClr val="000000"/>
                </a:solidFill>
                <a:latin typeface="Verdana" panose="020B0604030504040204" pitchFamily="34" charset="0"/>
                <a:ea typeface="Verdana" panose="020B0604030504040204" pitchFamily="34" charset="0"/>
                <a:cs typeface="Segoe UI" panose="020B0502040204020203" pitchFamily="34" charset="0"/>
              </a:rPr>
              <a:t>(1 John 4:7-8)</a:t>
            </a:r>
            <a:endParaRPr lang="en-US" sz="2200" dirty="0">
              <a:latin typeface="Verdana" panose="020B0604030504040204" pitchFamily="34" charset="0"/>
              <a:ea typeface="Verdana" panose="020B060403050404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524D740B-5B46-07E3-B4F3-90FD52E94974}"/>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1717137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6" y="1470123"/>
            <a:ext cx="8908330" cy="5155257"/>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7 </a:t>
            </a:r>
            <a:r>
              <a:rPr lang="en-US" sz="2200" b="1" i="1" dirty="0">
                <a:latin typeface="Verdana" panose="020B0604030504040204" pitchFamily="34" charset="0"/>
                <a:ea typeface="Verdana" panose="020B0604030504040204" pitchFamily="34" charset="0"/>
                <a:cs typeface="Times New Roman" panose="02020603050405020304" pitchFamily="18" charset="0"/>
              </a:rPr>
              <a:t>and in your godliness, brotherly kindness, and in your brotherly kindness, </a:t>
            </a:r>
            <a:r>
              <a:rPr lang="en-US" sz="2200" b="1" i="1" u="sng" dirty="0">
                <a:latin typeface="Verdana" panose="020B0604030504040204" pitchFamily="34" charset="0"/>
                <a:ea typeface="Verdana" panose="020B0604030504040204" pitchFamily="34" charset="0"/>
                <a:cs typeface="Times New Roman" panose="02020603050405020304" pitchFamily="18" charset="0"/>
              </a:rPr>
              <a:t>love</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19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1900" dirty="0">
                <a:latin typeface="Verdana" panose="020B0604030504040204" pitchFamily="34" charset="0"/>
                <a:ea typeface="Verdana" panose="020B0604030504040204" pitchFamily="34" charset="0"/>
                <a:cs typeface="Times New Roman" panose="02020603050405020304" pitchFamily="18" charset="0"/>
              </a:rPr>
              <a:t>We must add </a:t>
            </a:r>
            <a:r>
              <a:rPr lang="en-US" sz="1900" u="sng" dirty="0">
                <a:latin typeface="Verdana" panose="020B0604030504040204" pitchFamily="34" charset="0"/>
                <a:ea typeface="Verdana" panose="020B0604030504040204" pitchFamily="34" charset="0"/>
                <a:cs typeface="Times New Roman" panose="02020603050405020304" pitchFamily="18" charset="0"/>
              </a:rPr>
              <a:t>love</a:t>
            </a:r>
            <a:r>
              <a:rPr lang="en-US" sz="1900" dirty="0">
                <a:latin typeface="Verdana" panose="020B0604030504040204" pitchFamily="34" charset="0"/>
                <a:ea typeface="Verdana" panose="020B0604030504040204" pitchFamily="34" charset="0"/>
                <a:cs typeface="Times New Roman" panose="02020603050405020304" pitchFamily="18" charset="0"/>
              </a:rPr>
              <a:t> by practicing love’s attributes toward one another.</a:t>
            </a:r>
          </a:p>
          <a:p>
            <a:pPr algn="l">
              <a:lnSpc>
                <a:spcPct val="100000"/>
              </a:lnSpc>
              <a:spcBef>
                <a:spcPts val="0"/>
              </a:spcBef>
            </a:pPr>
            <a:endParaRPr lang="en-US" sz="1900" i="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1900" i="1" dirty="0">
                <a:solidFill>
                  <a:srgbClr val="000000"/>
                </a:solidFill>
                <a:latin typeface="Verdana" panose="020B0604030504040204" pitchFamily="34" charset="0"/>
                <a:ea typeface="Verdana" panose="020B0604030504040204" pitchFamily="34" charset="0"/>
                <a:cs typeface="Segoe UI" panose="020B0502040204020203" pitchFamily="34" charset="0"/>
              </a:rPr>
              <a:t>“If I speak with the tongues of men and of angels, but do not have love, I have become a noisy gong or a clanging cymbal. If I have the gift of prophecy, and know all mysteries and all knowledge; and if I have all faith, so as to remove mountains, but do not have love, I am nothing. And if I give all my possessions to feed the poor, and if I surrender my body to be burned, but do not have love, it profits me nothing. Love is patient, love is kind and is not jealous; love does not brag and is not arrogant, does not act unbecomingly; it does not seek its own, is not provoked, does not take into account a wrong suffered, does not rejoice in unrighteousness, but rejoices with the truth; bears all things, believes all things, hopes all things, endures all things. Love never fails …”</a:t>
            </a:r>
            <a:r>
              <a:rPr lang="en-US" sz="1900" dirty="0">
                <a:solidFill>
                  <a:srgbClr val="000000"/>
                </a:solidFill>
                <a:latin typeface="Verdana" panose="020B0604030504040204" pitchFamily="34" charset="0"/>
                <a:ea typeface="Verdana" panose="020B0604030504040204" pitchFamily="34" charset="0"/>
                <a:cs typeface="Segoe UI" panose="020B0502040204020203" pitchFamily="34" charset="0"/>
              </a:rPr>
              <a:t> (1 Corinthians 13:1-8a)</a:t>
            </a:r>
            <a:endParaRPr lang="en-US" sz="1900" dirty="0">
              <a:latin typeface="Verdana" panose="020B0604030504040204" pitchFamily="34" charset="0"/>
              <a:ea typeface="Verdana" panose="020B060403050404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EB8F9933-C287-CD70-1BEB-4476F30F008F}"/>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14922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94267" y="1470122"/>
            <a:ext cx="9021452" cy="5109091"/>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8 </a:t>
            </a:r>
            <a:r>
              <a:rPr lang="en-US" sz="2200" b="1" i="1" dirty="0">
                <a:latin typeface="Verdana" panose="020B0604030504040204" pitchFamily="34" charset="0"/>
                <a:ea typeface="Verdana" panose="020B0604030504040204" pitchFamily="34" charset="0"/>
                <a:cs typeface="Times New Roman" panose="02020603050405020304" pitchFamily="18" charset="0"/>
              </a:rPr>
              <a:t>For if these qualities are </a:t>
            </a:r>
            <a:r>
              <a:rPr lang="en-US" sz="2200" b="1" i="1" u="sng" dirty="0">
                <a:latin typeface="Verdana" panose="020B0604030504040204" pitchFamily="34" charset="0"/>
                <a:ea typeface="Verdana" panose="020B0604030504040204" pitchFamily="34" charset="0"/>
                <a:cs typeface="Times New Roman" panose="02020603050405020304" pitchFamily="18" charset="0"/>
              </a:rPr>
              <a:t>yours and are increasing</a:t>
            </a:r>
            <a:r>
              <a:rPr lang="en-US" sz="2200" b="1" i="1" dirty="0">
                <a:latin typeface="Verdana" panose="020B0604030504040204" pitchFamily="34" charset="0"/>
                <a:ea typeface="Verdana" panose="020B0604030504040204" pitchFamily="34" charset="0"/>
                <a:cs typeface="Times New Roman" panose="02020603050405020304" pitchFamily="18" charset="0"/>
              </a:rPr>
              <a:t>, they render you </a:t>
            </a:r>
            <a:r>
              <a:rPr lang="en-US" sz="2200" b="1" i="1" u="sng" dirty="0">
                <a:latin typeface="Verdana" panose="020B0604030504040204" pitchFamily="34" charset="0"/>
                <a:ea typeface="Verdana" panose="020B0604030504040204" pitchFamily="34" charset="0"/>
                <a:cs typeface="Times New Roman" panose="02020603050405020304" pitchFamily="18" charset="0"/>
              </a:rPr>
              <a:t>neither useless nor unfruitful</a:t>
            </a:r>
            <a:r>
              <a:rPr lang="en-US" sz="2200" b="1" i="1" dirty="0">
                <a:latin typeface="Verdana" panose="020B0604030504040204" pitchFamily="34" charset="0"/>
                <a:ea typeface="Verdana" panose="020B0604030504040204" pitchFamily="34" charset="0"/>
                <a:cs typeface="Times New Roman" panose="02020603050405020304" pitchFamily="18" charset="0"/>
              </a:rPr>
              <a:t> in the true knowledge of our Lord Jesus Christ</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000" dirty="0">
                <a:latin typeface="Verdana" panose="020B0604030504040204" pitchFamily="34" charset="0"/>
                <a:ea typeface="Verdana" panose="020B0604030504040204" pitchFamily="34" charset="0"/>
                <a:cs typeface="Times New Roman" panose="02020603050405020304" pitchFamily="18" charset="0"/>
              </a:rPr>
              <a:t>“</a:t>
            </a:r>
            <a:r>
              <a:rPr lang="en-US" sz="2000" u="sng" dirty="0">
                <a:latin typeface="Verdana" panose="020B0604030504040204" pitchFamily="34" charset="0"/>
                <a:ea typeface="Verdana" panose="020B0604030504040204" pitchFamily="34" charset="0"/>
                <a:cs typeface="Times New Roman" panose="02020603050405020304" pitchFamily="18" charset="0"/>
              </a:rPr>
              <a:t>Yours and are increasing</a:t>
            </a:r>
            <a:r>
              <a:rPr lang="en-US" sz="2000" dirty="0">
                <a:latin typeface="Verdana" panose="020B0604030504040204" pitchFamily="34" charset="0"/>
                <a:ea typeface="Verdana" panose="020B0604030504040204" pitchFamily="34" charset="0"/>
                <a:cs typeface="Times New Roman" panose="02020603050405020304" pitchFamily="18" charset="0"/>
              </a:rPr>
              <a:t>” means constant growth, always getting stronger.</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000" dirty="0">
                <a:latin typeface="Verdana" panose="020B0604030504040204" pitchFamily="34" charset="0"/>
                <a:ea typeface="Verdana" panose="020B0604030504040204" pitchFamily="34" charset="0"/>
                <a:cs typeface="Times New Roman" panose="02020603050405020304" pitchFamily="18" charset="0"/>
              </a:rPr>
              <a:t>“</a:t>
            </a:r>
            <a:r>
              <a:rPr lang="en-US" sz="2000" u="sng" dirty="0">
                <a:latin typeface="Verdana" panose="020B0604030504040204" pitchFamily="34" charset="0"/>
                <a:ea typeface="Verdana" panose="020B0604030504040204" pitchFamily="34" charset="0"/>
                <a:cs typeface="Times New Roman" panose="02020603050405020304" pitchFamily="18" charset="0"/>
              </a:rPr>
              <a:t>Neither useless or unfruitful</a:t>
            </a:r>
            <a:r>
              <a:rPr lang="en-US" sz="2000" dirty="0">
                <a:latin typeface="Verdana" panose="020B0604030504040204" pitchFamily="34" charset="0"/>
                <a:ea typeface="Verdana" panose="020B0604030504040204" pitchFamily="34" charset="0"/>
                <a:cs typeface="Times New Roman" panose="02020603050405020304" pitchFamily="18" charset="0"/>
              </a:rPr>
              <a:t>” means </a:t>
            </a:r>
            <a:r>
              <a:rPr lang="en-US" sz="2000" u="sng" dirty="0">
                <a:latin typeface="Verdana" panose="020B0604030504040204" pitchFamily="34" charset="0"/>
                <a:ea typeface="Verdana" panose="020B0604030504040204" pitchFamily="34" charset="0"/>
                <a:cs typeface="Times New Roman" panose="02020603050405020304" pitchFamily="18" charset="0"/>
              </a:rPr>
              <a:t>useful and fruitful</a:t>
            </a:r>
            <a:r>
              <a:rPr lang="en-US" sz="2000" dirty="0">
                <a:latin typeface="Verdana" panose="020B0604030504040204" pitchFamily="34" charset="0"/>
                <a:ea typeface="Verdana" panose="020B0604030504040204" pitchFamily="34" charset="0"/>
                <a:cs typeface="Times New Roman" panose="02020603050405020304" pitchFamily="18" charset="0"/>
              </a:rPr>
              <a:t> in the true knowledge of Christ.</a:t>
            </a:r>
          </a:p>
          <a:p>
            <a:pPr algn="l">
              <a:lnSpc>
                <a:spcPct val="100000"/>
              </a:lnSpc>
              <a:spcBef>
                <a:spcPts val="0"/>
              </a:spcBef>
            </a:pPr>
            <a:endParaRPr lang="en-US" sz="2000" i="1"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 but sanctify Christ as Lord in your hearts, always being ready to make a defense to everyone who asks you to give an account for the hope that is in you, yet with gentleness and reverence; and keep a good conscience so that in the thing in which you are slandered, those who revile your good behavior in Christ will be put to shame.”</a:t>
            </a:r>
            <a:r>
              <a:rPr lang="en-US" sz="2000" dirty="0">
                <a:latin typeface="Verdana" panose="020B0604030504040204" pitchFamily="34" charset="0"/>
                <a:ea typeface="Verdana" panose="020B0604030504040204" pitchFamily="34" charset="0"/>
                <a:cs typeface="Times New Roman" panose="02020603050405020304" pitchFamily="18" charset="0"/>
              </a:rPr>
              <a:t> (1 Peter 3:15-16) (See also 2 Corinthians 2:14-15)</a:t>
            </a:r>
          </a:p>
        </p:txBody>
      </p:sp>
      <p:sp>
        <p:nvSpPr>
          <p:cNvPr id="6" name="Title 1">
            <a:extLst>
              <a:ext uri="{FF2B5EF4-FFF2-40B4-BE49-F238E27FC236}">
                <a16:creationId xmlns:a16="http://schemas.microsoft.com/office/drawing/2014/main" id="{FD297B55-2D00-ECA9-F007-4AB435C9ABE5}"/>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325613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94267" y="1470120"/>
            <a:ext cx="8842342" cy="4909036"/>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9 </a:t>
            </a:r>
            <a:r>
              <a:rPr lang="en-US" sz="2200" b="1" i="1" dirty="0">
                <a:latin typeface="Verdana" panose="020B0604030504040204" pitchFamily="34" charset="0"/>
                <a:ea typeface="Verdana" panose="020B0604030504040204" pitchFamily="34" charset="0"/>
                <a:cs typeface="Times New Roman" panose="02020603050405020304" pitchFamily="18" charset="0"/>
              </a:rPr>
              <a:t>For he who lacks these qualities is blind or short-sighted, having </a:t>
            </a:r>
            <a:r>
              <a:rPr lang="en-US" sz="2200" b="1" i="1" u="sng" dirty="0">
                <a:latin typeface="Verdana" panose="020B0604030504040204" pitchFamily="34" charset="0"/>
                <a:ea typeface="Verdana" panose="020B0604030504040204" pitchFamily="34" charset="0"/>
                <a:cs typeface="Times New Roman" panose="02020603050405020304" pitchFamily="18" charset="0"/>
              </a:rPr>
              <a:t>forgotten his purification from his former sins</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1900" i="1"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1900" dirty="0">
                <a:latin typeface="Verdana" panose="020B0604030504040204" pitchFamily="34" charset="0"/>
                <a:ea typeface="Verdana" panose="020B0604030504040204" pitchFamily="34" charset="0"/>
                <a:cs typeface="Times New Roman" panose="02020603050405020304" pitchFamily="18" charset="0"/>
              </a:rPr>
              <a:t>We must not forget that </a:t>
            </a:r>
            <a:r>
              <a:rPr lang="en-US" sz="1900" u="sng" dirty="0">
                <a:latin typeface="Verdana" panose="020B0604030504040204" pitchFamily="34" charset="0"/>
                <a:ea typeface="Verdana" panose="020B0604030504040204" pitchFamily="34" charset="0"/>
                <a:cs typeface="Times New Roman" panose="02020603050405020304" pitchFamily="18" charset="0"/>
              </a:rPr>
              <a:t>God’s grace saved us from our sins</a:t>
            </a:r>
            <a:r>
              <a:rPr lang="en-US" sz="1900" dirty="0">
                <a:latin typeface="Verdana" panose="020B0604030504040204" pitchFamily="34" charset="0"/>
                <a:ea typeface="Verdana" panose="020B0604030504040204" pitchFamily="34" charset="0"/>
                <a:cs typeface="Times New Roman" panose="02020603050405020304" pitchFamily="18" charset="0"/>
              </a:rPr>
              <a:t> through our faith. (See Ephesians 2:8-10)</a:t>
            </a:r>
          </a:p>
          <a:p>
            <a:pPr algn="l">
              <a:lnSpc>
                <a:spcPct val="100000"/>
              </a:lnSpc>
              <a:spcBef>
                <a:spcPts val="0"/>
              </a:spcBef>
            </a:pPr>
            <a:endParaRPr lang="en-US" sz="1900" i="1"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1900" i="1" dirty="0">
                <a:latin typeface="Verdana" panose="020B0604030504040204" pitchFamily="34" charset="0"/>
                <a:ea typeface="Verdana" panose="020B0604030504040204" pitchFamily="34" charset="0"/>
                <a:cs typeface="Times New Roman" panose="02020603050405020304" pitchFamily="18" charset="0"/>
              </a:rPr>
              <a:t>“For if, after they have escaped the defilements of the world by the knowledge of the Lord and Savior Jesus Christ, they are again entangled in them and are overcome, the last state has become worse for them than the first. For it would be better for them not to have known the way of righteousness, than having known it, to turn away from the holy commandment handed on to them. It has happened to them according to the true proverb, ‘A dog returns to its own vomit,’ and, ‘A sow, after washing, returns to wallowing in the mire.’” </a:t>
            </a:r>
            <a:r>
              <a:rPr lang="en-US" sz="1900" dirty="0">
                <a:latin typeface="Verdana" panose="020B0604030504040204" pitchFamily="34" charset="0"/>
                <a:ea typeface="Verdana" panose="020B0604030504040204" pitchFamily="34" charset="0"/>
                <a:cs typeface="Times New Roman" panose="02020603050405020304" pitchFamily="18" charset="0"/>
              </a:rPr>
              <a:t>(2 Peter 2:20-22) (See also Hebrews 10:26-31)</a:t>
            </a:r>
          </a:p>
        </p:txBody>
      </p:sp>
      <p:sp>
        <p:nvSpPr>
          <p:cNvPr id="6" name="Title 1">
            <a:extLst>
              <a:ext uri="{FF2B5EF4-FFF2-40B4-BE49-F238E27FC236}">
                <a16:creationId xmlns:a16="http://schemas.microsoft.com/office/drawing/2014/main" id="{7701A016-EFFC-3B30-A75B-2EE9AE946208}"/>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14970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89898" y="1470120"/>
            <a:ext cx="8714734" cy="4524315"/>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10 </a:t>
            </a:r>
            <a:r>
              <a:rPr lang="en-US" sz="2200" b="1" i="1" dirty="0">
                <a:latin typeface="Verdana" panose="020B0604030504040204" pitchFamily="34" charset="0"/>
                <a:ea typeface="Verdana" panose="020B0604030504040204" pitchFamily="34" charset="0"/>
                <a:cs typeface="Times New Roman" panose="02020603050405020304" pitchFamily="18" charset="0"/>
              </a:rPr>
              <a:t>Therefore, brethren, </a:t>
            </a:r>
            <a:r>
              <a:rPr lang="en-US" sz="2200" b="1" i="1" u="sng" dirty="0">
                <a:latin typeface="Verdana" panose="020B0604030504040204" pitchFamily="34" charset="0"/>
                <a:ea typeface="Verdana" panose="020B0604030504040204" pitchFamily="34" charset="0"/>
                <a:cs typeface="Times New Roman" panose="02020603050405020304" pitchFamily="18" charset="0"/>
              </a:rPr>
              <a:t>be all the more diligent </a:t>
            </a:r>
            <a:r>
              <a:rPr lang="en-US" sz="2200" b="1" i="1" dirty="0">
                <a:latin typeface="Verdana" panose="020B0604030504040204" pitchFamily="34" charset="0"/>
                <a:ea typeface="Verdana" panose="020B0604030504040204" pitchFamily="34" charset="0"/>
                <a:cs typeface="Times New Roman" panose="02020603050405020304" pitchFamily="18" charset="0"/>
              </a:rPr>
              <a:t>to make certain about His calling and choosing you; for as long as you practice these things, you will never stumble</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dirty="0">
                <a:latin typeface="Verdana" panose="020B0604030504040204" pitchFamily="34" charset="0"/>
                <a:ea typeface="Verdana" panose="020B0604030504040204" pitchFamily="34" charset="0"/>
                <a:cs typeface="Times New Roman" panose="02020603050405020304" pitchFamily="18" charset="0"/>
              </a:rPr>
              <a:t>We must </a:t>
            </a:r>
            <a:r>
              <a:rPr lang="en-US" u="sng" dirty="0">
                <a:latin typeface="Verdana" panose="020B0604030504040204" pitchFamily="34" charset="0"/>
                <a:ea typeface="Verdana" panose="020B0604030504040204" pitchFamily="34" charset="0"/>
                <a:cs typeface="Times New Roman" panose="02020603050405020304" pitchFamily="18" charset="0"/>
              </a:rPr>
              <a:t>remain diligent</a:t>
            </a:r>
            <a:r>
              <a:rPr lang="en-US" dirty="0">
                <a:latin typeface="Verdana" panose="020B0604030504040204" pitchFamily="34" charset="0"/>
                <a:ea typeface="Verdana" panose="020B0604030504040204" pitchFamily="34" charset="0"/>
                <a:cs typeface="Times New Roman" panose="02020603050405020304" pitchFamily="18" charset="0"/>
              </a:rPr>
              <a:t> to act as children of God, according to His word.</a:t>
            </a:r>
          </a:p>
          <a:p>
            <a:pPr algn="l">
              <a:lnSpc>
                <a:spcPct val="100000"/>
              </a:lnSpc>
              <a:spcBef>
                <a:spcPts val="0"/>
              </a:spcBef>
            </a:pPr>
            <a:endParaRPr lang="en-US" i="1"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i="1" dirty="0">
                <a:latin typeface="Verdana" panose="020B0604030504040204" pitchFamily="34" charset="0"/>
                <a:ea typeface="Verdana" panose="020B0604030504040204" pitchFamily="34" charset="0"/>
                <a:cs typeface="Times New Roman" panose="02020603050405020304" pitchFamily="18" charset="0"/>
              </a:rPr>
              <a:t>“Be diligent to present yourself approved to God as a workman who does not need to be ashamed, accurately handling the word of truth.”</a:t>
            </a:r>
            <a:br>
              <a:rPr lang="en-US" i="1" dirty="0">
                <a:latin typeface="Verdana" panose="020B0604030504040204" pitchFamily="34" charset="0"/>
                <a:ea typeface="Verdana" panose="020B0604030504040204" pitchFamily="34" charset="0"/>
                <a:cs typeface="Times New Roman" panose="02020603050405020304" pitchFamily="18" charset="0"/>
              </a:rPr>
            </a:br>
            <a:r>
              <a:rPr lang="en-US" dirty="0">
                <a:latin typeface="Verdana" panose="020B0604030504040204" pitchFamily="34" charset="0"/>
                <a:ea typeface="Verdana" panose="020B0604030504040204" pitchFamily="34" charset="0"/>
                <a:cs typeface="Times New Roman" panose="02020603050405020304" pitchFamily="18" charset="0"/>
              </a:rPr>
              <a:t>(2 Timothy 2:15)</a:t>
            </a:r>
          </a:p>
        </p:txBody>
      </p:sp>
      <p:sp>
        <p:nvSpPr>
          <p:cNvPr id="6" name="Title 1">
            <a:extLst>
              <a:ext uri="{FF2B5EF4-FFF2-40B4-BE49-F238E27FC236}">
                <a16:creationId xmlns:a16="http://schemas.microsoft.com/office/drawing/2014/main" id="{339EFB25-58CD-0EED-F4FF-4D2358B37480}"/>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080107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84840" y="1470122"/>
            <a:ext cx="8861196" cy="4770537"/>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10 </a:t>
            </a:r>
            <a:r>
              <a:rPr lang="en-US" sz="2200" b="1" i="1" dirty="0">
                <a:latin typeface="Verdana" panose="020B0604030504040204" pitchFamily="34" charset="0"/>
                <a:ea typeface="Verdana" panose="020B0604030504040204" pitchFamily="34" charset="0"/>
                <a:cs typeface="Times New Roman" panose="02020603050405020304" pitchFamily="18" charset="0"/>
              </a:rPr>
              <a:t>Therefore, brethren, be all the more diligent to make certain about His calling and choosing you; for </a:t>
            </a:r>
            <a:r>
              <a:rPr lang="en-US" sz="2200" b="1" i="1" u="sng" dirty="0">
                <a:latin typeface="Verdana" panose="020B0604030504040204" pitchFamily="34" charset="0"/>
                <a:ea typeface="Verdana" panose="020B0604030504040204" pitchFamily="34" charset="0"/>
                <a:cs typeface="Times New Roman" panose="02020603050405020304" pitchFamily="18" charset="0"/>
              </a:rPr>
              <a:t>as long as you practice these things, you will never stumble</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1800" dirty="0">
                <a:latin typeface="Verdana" panose="020B0604030504040204" pitchFamily="34" charset="0"/>
                <a:ea typeface="Verdana" panose="020B0604030504040204" pitchFamily="34" charset="0"/>
                <a:cs typeface="Times New Roman" panose="02020603050405020304" pitchFamily="18" charset="0"/>
              </a:rPr>
              <a:t>It’s a guarantee! “</a:t>
            </a:r>
            <a:r>
              <a:rPr lang="en-US" sz="1800" u="sng" dirty="0">
                <a:latin typeface="Verdana" panose="020B0604030504040204" pitchFamily="34" charset="0"/>
                <a:ea typeface="Verdana" panose="020B0604030504040204" pitchFamily="34" charset="0"/>
                <a:cs typeface="Times New Roman" panose="02020603050405020304" pitchFamily="18" charset="0"/>
              </a:rPr>
              <a:t>As long as you practice these things, you will never stumble</a:t>
            </a:r>
            <a:r>
              <a:rPr lang="en-US" sz="1800"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1800" dirty="0">
                <a:latin typeface="Verdana" panose="020B0604030504040204" pitchFamily="34" charset="0"/>
                <a:ea typeface="Verdana" panose="020B0604030504040204" pitchFamily="34" charset="0"/>
                <a:cs typeface="Times New Roman" panose="02020603050405020304" pitchFamily="18" charset="0"/>
              </a:rPr>
              <a:t>Knowing this to be a true statement, we need to ask ourselves when we do stumble, “Which of these things have I not been practicing?” Then, we need to make the corrections that are needed to get back on the path that leads to Heaven.</a:t>
            </a:r>
          </a:p>
          <a:p>
            <a:pPr algn="l">
              <a:lnSpc>
                <a:spcPct val="100000"/>
              </a:lnSpc>
              <a:spcBef>
                <a:spcPts val="0"/>
              </a:spcBef>
            </a:pPr>
            <a:endParaRPr lang="en-US" sz="1800" i="1"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1800" i="1" dirty="0">
                <a:latin typeface="Verdana" panose="020B0604030504040204" pitchFamily="34" charset="0"/>
                <a:ea typeface="Verdana" panose="020B0604030504040204" pitchFamily="34" charset="0"/>
                <a:cs typeface="Times New Roman" panose="02020603050405020304" pitchFamily="18" charset="0"/>
              </a:rPr>
              <a:t>“Those who love Your law have great peace, And nothing causes them to stumble.” </a:t>
            </a:r>
            <a:r>
              <a:rPr lang="en-US" sz="1800" dirty="0">
                <a:latin typeface="Verdana" panose="020B0604030504040204" pitchFamily="34" charset="0"/>
                <a:ea typeface="Verdana" panose="020B0604030504040204" pitchFamily="34" charset="0"/>
                <a:cs typeface="Times New Roman" panose="02020603050405020304" pitchFamily="18" charset="0"/>
              </a:rPr>
              <a:t>(Psalm 119:165) (See also Proverbs 3:5-6, 19-23;</a:t>
            </a:r>
            <a:br>
              <a:rPr lang="en-US" sz="1800" dirty="0">
                <a:latin typeface="Verdana" panose="020B0604030504040204" pitchFamily="34" charset="0"/>
                <a:ea typeface="Verdana" panose="020B0604030504040204" pitchFamily="34" charset="0"/>
                <a:cs typeface="Times New Roman" panose="02020603050405020304" pitchFamily="18" charset="0"/>
              </a:rPr>
            </a:br>
            <a:r>
              <a:rPr lang="en-US" sz="1800" dirty="0">
                <a:latin typeface="Verdana" panose="020B0604030504040204" pitchFamily="34" charset="0"/>
                <a:ea typeface="Verdana" panose="020B0604030504040204" pitchFamily="34" charset="0"/>
                <a:cs typeface="Times New Roman" panose="02020603050405020304" pitchFamily="18" charset="0"/>
              </a:rPr>
              <a:t>James 3:2-6)</a:t>
            </a:r>
          </a:p>
        </p:txBody>
      </p:sp>
      <p:sp>
        <p:nvSpPr>
          <p:cNvPr id="6" name="Title 1">
            <a:extLst>
              <a:ext uri="{FF2B5EF4-FFF2-40B4-BE49-F238E27FC236}">
                <a16:creationId xmlns:a16="http://schemas.microsoft.com/office/drawing/2014/main" id="{88E34660-84E0-42CE-B0F8-D20EC35E9F91}"/>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3735906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84840" y="1470122"/>
            <a:ext cx="8776355" cy="5109091"/>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11 </a:t>
            </a:r>
            <a:r>
              <a:rPr lang="en-US" sz="2200" b="1" i="1" dirty="0">
                <a:latin typeface="Verdana" panose="020B0604030504040204" pitchFamily="34" charset="0"/>
                <a:ea typeface="Verdana" panose="020B0604030504040204" pitchFamily="34" charset="0"/>
                <a:cs typeface="Times New Roman" panose="02020603050405020304" pitchFamily="18" charset="0"/>
              </a:rPr>
              <a:t>for in this way the </a:t>
            </a:r>
            <a:r>
              <a:rPr lang="en-US" sz="2200" b="1" i="1" u="sng" dirty="0">
                <a:latin typeface="Verdana" panose="020B0604030504040204" pitchFamily="34" charset="0"/>
                <a:ea typeface="Verdana" panose="020B0604030504040204" pitchFamily="34" charset="0"/>
                <a:cs typeface="Times New Roman" panose="02020603050405020304" pitchFamily="18" charset="0"/>
              </a:rPr>
              <a:t>entrance into the eternal kingdom </a:t>
            </a:r>
            <a:r>
              <a:rPr lang="en-US" sz="2200" b="1" i="1" dirty="0">
                <a:latin typeface="Verdana" panose="020B0604030504040204" pitchFamily="34" charset="0"/>
                <a:ea typeface="Verdana" panose="020B0604030504040204" pitchFamily="34" charset="0"/>
                <a:cs typeface="Times New Roman" panose="02020603050405020304" pitchFamily="18" charset="0"/>
              </a:rPr>
              <a:t>of our Lord and Savior Jesus Christ will be abundantly supplied to you</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000" u="sng" dirty="0">
                <a:latin typeface="Verdana" panose="020B0604030504040204" pitchFamily="34" charset="0"/>
                <a:ea typeface="Verdana" panose="020B0604030504040204" pitchFamily="34" charset="0"/>
                <a:cs typeface="Times New Roman" panose="02020603050405020304" pitchFamily="18" charset="0"/>
              </a:rPr>
              <a:t>Salvation awaits the faithful</a:t>
            </a:r>
            <a:r>
              <a:rPr lang="en-US" sz="2000"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dirty="0">
                <a:latin typeface="Verdana" panose="020B0604030504040204" pitchFamily="34" charset="0"/>
                <a:ea typeface="Verdana" panose="020B0604030504040204" pitchFamily="34" charset="0"/>
                <a:cs typeface="Times New Roman" panose="02020603050405020304" pitchFamily="18" charset="0"/>
              </a:rPr>
              <a:t>“</a:t>
            </a:r>
            <a:r>
              <a:rPr lang="en-US" sz="2000" i="1" dirty="0">
                <a:latin typeface="Verdana" panose="020B0604030504040204" pitchFamily="34" charset="0"/>
                <a:ea typeface="Verdana" panose="020B0604030504040204" pitchFamily="34" charset="0"/>
                <a:cs typeface="Times New Roman" panose="02020603050405020304" pitchFamily="18" charset="0"/>
              </a:rPr>
              <a:t>The Lord will rescue me from every evil deed, and will bring me safely to His heavenly kingdom; to Him be the glory forever and ever. Amen.” </a:t>
            </a:r>
            <a:r>
              <a:rPr lang="en-US" sz="2000" dirty="0">
                <a:latin typeface="Verdana" panose="020B0604030504040204" pitchFamily="34" charset="0"/>
                <a:ea typeface="Verdana" panose="020B0604030504040204" pitchFamily="34" charset="0"/>
                <a:cs typeface="Times New Roman" panose="02020603050405020304" pitchFamily="18" charset="0"/>
              </a:rPr>
              <a:t>(2 Timothy 4:18)</a:t>
            </a:r>
          </a:p>
          <a:p>
            <a:pPr algn="l">
              <a:lnSpc>
                <a:spcPct val="100000"/>
              </a:lnSpc>
              <a:spcBef>
                <a:spcPts val="0"/>
              </a:spcBef>
            </a:pPr>
            <a:endParaRPr lang="en-US" sz="2000" i="1"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“For the Lord Himself will descend from heaven with a shout, with the voice of the archangel and with the trumpet of God, and the dead in Christ will rise first. Then we who are alive and remain will be caught up together with them in the clouds to meet the Lord in the air, and so we shall always be with the Lord.” </a:t>
            </a:r>
            <a:r>
              <a:rPr lang="en-US" sz="2000" dirty="0">
                <a:latin typeface="Verdana" panose="020B0604030504040204" pitchFamily="34" charset="0"/>
                <a:ea typeface="Verdana" panose="020B0604030504040204" pitchFamily="34" charset="0"/>
                <a:cs typeface="Times New Roman" panose="02020603050405020304" pitchFamily="18" charset="0"/>
              </a:rPr>
              <a:t>(1 Thessalonians 4:16-17)</a:t>
            </a:r>
          </a:p>
        </p:txBody>
      </p:sp>
      <p:sp>
        <p:nvSpPr>
          <p:cNvPr id="6" name="Title 1">
            <a:extLst>
              <a:ext uri="{FF2B5EF4-FFF2-40B4-BE49-F238E27FC236}">
                <a16:creationId xmlns:a16="http://schemas.microsoft.com/office/drawing/2014/main" id="{B4A83B09-5DD0-3085-42B9-E44AC1D09C0F}"/>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19708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462897"/>
            <a:ext cx="8547848" cy="969519"/>
          </a:xfrm>
        </p:spPr>
        <p:txBody>
          <a:bodyPr>
            <a:spAutoFit/>
          </a:bodyPr>
          <a:lstStyle/>
          <a:p>
            <a:r>
              <a:rPr lang="en-US" sz="6150" b="1" dirty="0"/>
              <a:t>GOD’S PLAN OF SALVATION</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385278"/>
            <a:ext cx="8880049" cy="4893647"/>
          </a:xfrm>
        </p:spPr>
        <p:txBody>
          <a:bodyPr wrap="square">
            <a:spAutoFit/>
          </a:bodyPr>
          <a:lstStyle/>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Hear the word </a:t>
            </a:r>
            <a:r>
              <a:rPr lang="en-US" dirty="0">
                <a:effectLst/>
                <a:latin typeface="Verdana" panose="020B0604030504040204" pitchFamily="34" charset="0"/>
                <a:ea typeface="Calibri" panose="020F0502020204030204" pitchFamily="34" charset="0"/>
                <a:cs typeface="Times New Roman" panose="02020603050405020304" pitchFamily="18" charset="0"/>
              </a:rPr>
              <a:t>(Romans 10:12-17; James 1:21)</a:t>
            </a:r>
            <a:br>
              <a:rPr lang="en-US" dirty="0">
                <a:effectLst/>
                <a:latin typeface="Verdana" panose="020B0604030504040204" pitchFamily="34" charset="0"/>
                <a:ea typeface="Calibri" panose="020F0502020204030204" pitchFamily="34" charset="0"/>
                <a:cs typeface="Times New Roman" panose="02020603050405020304" pitchFamily="18" charset="0"/>
              </a:rPr>
            </a:b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Believe</a:t>
            </a:r>
            <a:r>
              <a:rPr lang="en-US" b="1" dirty="0">
                <a:latin typeface="Verdana" panose="020B0604030504040204" pitchFamily="34" charset="0"/>
                <a:ea typeface="Calibri" panose="020F0502020204030204" pitchFamily="34" charset="0"/>
                <a:cs typeface="Times New Roman" panose="02020603050405020304" pitchFamily="18" charset="0"/>
              </a:rPr>
              <a:t> the gospel </a:t>
            </a:r>
            <a:r>
              <a:rPr lang="en-US" dirty="0">
                <a:effectLst/>
                <a:latin typeface="Verdana" panose="020B0604030504040204" pitchFamily="34" charset="0"/>
                <a:ea typeface="Calibri" panose="020F0502020204030204" pitchFamily="34" charset="0"/>
                <a:cs typeface="Times New Roman" panose="02020603050405020304" pitchFamily="18" charset="0"/>
              </a:rPr>
              <a:t>(Hebrews 11:6; John 8:24)</a:t>
            </a:r>
            <a:br>
              <a:rPr lang="en-US" dirty="0">
                <a:effectLst/>
                <a:latin typeface="Verdana" panose="020B0604030504040204" pitchFamily="34" charset="0"/>
                <a:ea typeface="Calibri" panose="020F0502020204030204" pitchFamily="34" charset="0"/>
                <a:cs typeface="Times New Roman" panose="02020603050405020304" pitchFamily="18" charset="0"/>
              </a:rPr>
            </a:b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Repent of sins </a:t>
            </a:r>
            <a:r>
              <a:rPr lang="en-US" dirty="0">
                <a:effectLst/>
                <a:latin typeface="Verdana" panose="020B0604030504040204" pitchFamily="34" charset="0"/>
                <a:ea typeface="Calibri" panose="020F0502020204030204" pitchFamily="34" charset="0"/>
                <a:cs typeface="Times New Roman" panose="02020603050405020304" pitchFamily="18" charset="0"/>
              </a:rPr>
              <a:t>(Luke 3:13; Acts 17:30-31)</a:t>
            </a:r>
          </a:p>
          <a:p>
            <a:pPr algn="l">
              <a:lnSpc>
                <a:spcPct val="100000"/>
              </a:lnSpc>
              <a:spcBef>
                <a:spcPts val="0"/>
              </a:spcBef>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Confess Jesus Christ </a:t>
            </a:r>
            <a:r>
              <a:rPr lang="en-US" dirty="0">
                <a:effectLst/>
                <a:latin typeface="Verdana" panose="020B0604030504040204" pitchFamily="34" charset="0"/>
                <a:ea typeface="Calibri" panose="020F0502020204030204" pitchFamily="34" charset="0"/>
                <a:cs typeface="Times New Roman" panose="02020603050405020304" pitchFamily="18" charset="0"/>
              </a:rPr>
              <a:t>(Romans 10:10</a:t>
            </a:r>
            <a:r>
              <a:rPr lang="en-US" dirty="0">
                <a:latin typeface="Verdana" panose="020B0604030504040204" pitchFamily="34" charset="0"/>
                <a:ea typeface="Calibri" panose="020F0502020204030204" pitchFamily="34" charset="0"/>
                <a:cs typeface="Times New Roman" panose="02020603050405020304" pitchFamily="18" charset="0"/>
              </a:rPr>
              <a:t>;</a:t>
            </a:r>
            <a:br>
              <a:rPr lang="en-US" dirty="0">
                <a:latin typeface="Verdana" panose="020B0604030504040204" pitchFamily="34" charset="0"/>
                <a:ea typeface="Calibri" panose="020F0502020204030204" pitchFamily="34" charset="0"/>
                <a:cs typeface="Times New Roman" panose="02020603050405020304" pitchFamily="18" charset="0"/>
              </a:rPr>
            </a:br>
            <a:r>
              <a:rPr lang="en-US" dirty="0">
                <a:latin typeface="Verdana" panose="020B0604030504040204" pitchFamily="34" charset="0"/>
                <a:ea typeface="Calibri" panose="020F0502020204030204" pitchFamily="34" charset="0"/>
                <a:cs typeface="Times New Roman" panose="02020603050405020304" pitchFamily="18" charset="0"/>
              </a:rPr>
              <a:t>Matthew 10:32-33)</a:t>
            </a:r>
          </a:p>
          <a:p>
            <a:pPr algn="l">
              <a:lnSpc>
                <a:spcPct val="100000"/>
              </a:lnSpc>
              <a:spcBef>
                <a:spcPts val="0"/>
              </a:spcBef>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Be Baptized </a:t>
            </a:r>
            <a:r>
              <a:rPr lang="en-US" dirty="0">
                <a:effectLst/>
                <a:latin typeface="Verdana" panose="020B0604030504040204" pitchFamily="34" charset="0"/>
                <a:ea typeface="Calibri" panose="020F0502020204030204" pitchFamily="34" charset="0"/>
                <a:cs typeface="Times New Roman" panose="02020603050405020304" pitchFamily="18" charset="0"/>
              </a:rPr>
              <a:t>(Mark 16:15-16</a:t>
            </a:r>
            <a:r>
              <a:rPr lang="en-US" dirty="0">
                <a:latin typeface="Verdana" panose="020B0604030504040204" pitchFamily="34" charset="0"/>
                <a:ea typeface="Calibri" panose="020F0502020204030204" pitchFamily="34" charset="0"/>
                <a:cs typeface="Times New Roman" panose="02020603050405020304" pitchFamily="18" charset="0"/>
              </a:rPr>
              <a:t>; Acts 2:38)</a:t>
            </a:r>
          </a:p>
          <a:p>
            <a:pPr algn="l">
              <a:lnSpc>
                <a:spcPct val="100000"/>
              </a:lnSpc>
              <a:spcBef>
                <a:spcPts val="0"/>
              </a:spcBef>
            </a:pPr>
            <a:endParaRPr lang="en-US" dirty="0">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b="1" dirty="0">
                <a:effectLst/>
                <a:latin typeface="Verdana" panose="020B0604030504040204" pitchFamily="34" charset="0"/>
                <a:ea typeface="Calibri" panose="020F0502020204030204" pitchFamily="34" charset="0"/>
                <a:cs typeface="Times New Roman" panose="02020603050405020304" pitchFamily="18" charset="0"/>
              </a:rPr>
              <a:t>Remain Obedient </a:t>
            </a:r>
            <a:r>
              <a:rPr lang="en-US" dirty="0">
                <a:effectLst/>
                <a:latin typeface="Verdana" panose="020B0604030504040204" pitchFamily="34" charset="0"/>
                <a:ea typeface="Calibri" panose="020F0502020204030204" pitchFamily="34" charset="0"/>
                <a:cs typeface="Times New Roman" panose="02020603050405020304" pitchFamily="18" charset="0"/>
              </a:rPr>
              <a:t>(1 Corinthians 15:1-2,</a:t>
            </a:r>
            <a:br>
              <a:rPr lang="en-US" dirty="0">
                <a:effectLst/>
                <a:latin typeface="Verdana" panose="020B0604030504040204" pitchFamily="34" charset="0"/>
                <a:ea typeface="Calibri" panose="020F0502020204030204" pitchFamily="34" charset="0"/>
                <a:cs typeface="Times New Roman" panose="02020603050405020304" pitchFamily="18" charset="0"/>
              </a:rPr>
            </a:br>
            <a:r>
              <a:rPr lang="en-US" dirty="0">
                <a:effectLst/>
                <a:latin typeface="Verdana" panose="020B0604030504040204" pitchFamily="34" charset="0"/>
                <a:ea typeface="Calibri" panose="020F0502020204030204" pitchFamily="34" charset="0"/>
                <a:cs typeface="Times New Roman" panose="02020603050405020304" pitchFamily="18" charset="0"/>
              </a:rPr>
              <a:t>Revelation 2:10)</a:t>
            </a:r>
          </a:p>
        </p:txBody>
      </p:sp>
    </p:spTree>
    <p:extLst>
      <p:ext uri="{BB962C8B-B14F-4D97-AF65-F5344CB8AC3E}">
        <p14:creationId xmlns:p14="http://schemas.microsoft.com/office/powerpoint/2010/main" val="401461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21"/>
            <a:ext cx="8908330" cy="5170646"/>
          </a:xfrm>
        </p:spPr>
        <p:txBody>
          <a:bodyPr wrap="square">
            <a:spAutoFit/>
          </a:bodyPr>
          <a:lstStyle/>
          <a:p>
            <a:pPr algn="l">
              <a:lnSpc>
                <a:spcPct val="100000"/>
              </a:lnSpc>
              <a:spcBef>
                <a:spcPts val="0"/>
              </a:spcBef>
            </a:pPr>
            <a:r>
              <a:rPr lang="en-US" sz="2200" i="1" dirty="0">
                <a:latin typeface="Verdana" panose="020B0604030504040204" pitchFamily="34" charset="0"/>
                <a:ea typeface="Calibri" panose="020F0502020204030204" pitchFamily="34" charset="0"/>
                <a:cs typeface="Times New Roman" panose="02020603050405020304" pitchFamily="18" charset="0"/>
              </a:rPr>
              <a:t>“</a:t>
            </a:r>
            <a:r>
              <a:rPr lang="en-US" sz="2200" i="1" baseline="30000" dirty="0">
                <a:latin typeface="Verdana" panose="020B0604030504040204" pitchFamily="34" charset="0"/>
                <a:ea typeface="Calibri" panose="020F0502020204030204" pitchFamily="34" charset="0"/>
                <a:cs typeface="Times New Roman" panose="02020603050405020304" pitchFamily="18" charset="0"/>
              </a:rPr>
              <a:t>5 </a:t>
            </a:r>
            <a:r>
              <a:rPr lang="en-US" sz="2200" b="1" i="1" dirty="0">
                <a:latin typeface="Verdana" panose="020B0604030504040204" pitchFamily="34" charset="0"/>
                <a:ea typeface="Calibri" panose="020F0502020204030204" pitchFamily="34" charset="0"/>
                <a:cs typeface="Times New Roman" panose="02020603050405020304" pitchFamily="18" charset="0"/>
              </a:rPr>
              <a:t>Now for this very reason also, applying all diligence, </a:t>
            </a:r>
            <a:r>
              <a:rPr lang="en-US" sz="2200" b="1" i="1" u="sng" dirty="0">
                <a:latin typeface="Verdana" panose="020B0604030504040204" pitchFamily="34" charset="0"/>
                <a:ea typeface="Calibri" panose="020F0502020204030204" pitchFamily="34" charset="0"/>
                <a:cs typeface="Times New Roman" panose="02020603050405020304" pitchFamily="18" charset="0"/>
              </a:rPr>
              <a:t>in your faith</a:t>
            </a:r>
            <a:r>
              <a:rPr lang="en-US" sz="2200" b="1" i="1" dirty="0">
                <a:latin typeface="Verdana" panose="020B0604030504040204" pitchFamily="34" charset="0"/>
                <a:ea typeface="Calibri" panose="020F0502020204030204" pitchFamily="34" charset="0"/>
                <a:cs typeface="Times New Roman" panose="02020603050405020304" pitchFamily="18" charset="0"/>
              </a:rPr>
              <a:t> supply moral excellence, and in your moral excellence, knowledge</a:t>
            </a:r>
            <a:r>
              <a:rPr lang="en-US" sz="2200" i="1" dirty="0">
                <a:latin typeface="Verdana" panose="020B0604030504040204" pitchFamily="34" charset="0"/>
                <a:ea typeface="Calibri" panose="020F0502020204030204" pitchFamily="34" charset="0"/>
                <a:cs typeface="Times New Roman" panose="02020603050405020304" pitchFamily="18" charset="0"/>
              </a:rPr>
              <a:t>”</a:t>
            </a:r>
          </a:p>
          <a:p>
            <a:pPr algn="l">
              <a:lnSpc>
                <a:spcPct val="100000"/>
              </a:lnSpc>
              <a:spcBef>
                <a:spcPts val="0"/>
              </a:spcBef>
            </a:pPr>
            <a:endParaRPr lang="en-US" sz="2200" b="1" i="1" dirty="0">
              <a:latin typeface="Verdana" panose="020B0604030504040204" pitchFamily="34" charset="0"/>
              <a:ea typeface="Calibri" panose="020F0502020204030204" pitchFamily="34" charset="0"/>
              <a:cs typeface="Times New Roman" panose="02020603050405020304" pitchFamily="18" charset="0"/>
            </a:endParaRPr>
          </a:p>
          <a:p>
            <a:pPr algn="l">
              <a:lnSpc>
                <a:spcPct val="100000"/>
              </a:lnSpc>
              <a:spcBef>
                <a:spcPts val="0"/>
              </a:spcBef>
            </a:pPr>
            <a:r>
              <a:rPr lang="en-US" sz="2200" i="1" dirty="0">
                <a:latin typeface="Verdana" panose="020B0604030504040204" pitchFamily="34" charset="0"/>
                <a:ea typeface="Calibri" panose="020F0502020204030204" pitchFamily="34" charset="0"/>
                <a:cs typeface="Times New Roman" panose="02020603050405020304" pitchFamily="18" charset="0"/>
              </a:rPr>
              <a:t>Peter’s recipe for spiritual growth in Christ </a:t>
            </a:r>
            <a:r>
              <a:rPr lang="en-US" sz="2200" i="1" u="sng" dirty="0">
                <a:latin typeface="Verdana" panose="020B0604030504040204" pitchFamily="34" charset="0"/>
                <a:ea typeface="Calibri" panose="020F0502020204030204" pitchFamily="34" charset="0"/>
                <a:cs typeface="Times New Roman" panose="02020603050405020304" pitchFamily="18" charset="0"/>
              </a:rPr>
              <a:t>begins with faith</a:t>
            </a:r>
            <a:r>
              <a:rPr lang="en-US" sz="2200" i="1" dirty="0">
                <a:latin typeface="Verdana" panose="020B0604030504040204" pitchFamily="34" charset="0"/>
                <a:ea typeface="Calibri" panose="020F0502020204030204" pitchFamily="34" charset="0"/>
                <a:cs typeface="Times New Roman" panose="02020603050405020304" pitchFamily="18" charset="0"/>
              </a:rPr>
              <a:t>.</a:t>
            </a:r>
          </a:p>
          <a:p>
            <a:pPr algn="l">
              <a:lnSpc>
                <a:spcPct val="100000"/>
              </a:lnSpc>
              <a:spcBef>
                <a:spcPts val="0"/>
              </a:spcBef>
            </a:pPr>
            <a:endParaRPr lang="en-US" sz="2200" i="1" dirty="0">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200" i="1" dirty="0">
                <a:latin typeface="Verdana" panose="020B0604030504040204" pitchFamily="34" charset="0"/>
                <a:ea typeface="Calibri" panose="020F0502020204030204" pitchFamily="34" charset="0"/>
                <a:cs typeface="Times New Roman" panose="02020603050405020304" pitchFamily="18" charset="0"/>
              </a:rPr>
              <a:t>“And without faith it is impossible to please Him, for he who comes to God must believe that He is and that He is a rewarder of those who seek Him.”</a:t>
            </a:r>
            <a:r>
              <a:rPr lang="en-US" sz="2200" dirty="0">
                <a:latin typeface="Verdana" panose="020B0604030504040204" pitchFamily="34" charset="0"/>
                <a:ea typeface="Calibri" panose="020F0502020204030204" pitchFamily="34" charset="0"/>
                <a:cs typeface="Times New Roman" panose="02020603050405020304" pitchFamily="18" charset="0"/>
              </a:rPr>
              <a:t> (Hebrews 11:6)</a:t>
            </a:r>
          </a:p>
          <a:p>
            <a:pPr algn="l">
              <a:lnSpc>
                <a:spcPct val="100000"/>
              </a:lnSpc>
              <a:spcBef>
                <a:spcPts val="0"/>
              </a:spcBef>
            </a:pPr>
            <a:endParaRPr lang="en-US" sz="2200" dirty="0">
              <a:latin typeface="Verdana" panose="020B0604030504040204" pitchFamily="34" charset="0"/>
              <a:ea typeface="Calibri" panose="020F050202020403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200" i="1" dirty="0">
                <a:latin typeface="Verdana" panose="020B0604030504040204" pitchFamily="34" charset="0"/>
                <a:ea typeface="Calibri" panose="020F0502020204030204" pitchFamily="34" charset="0"/>
                <a:cs typeface="Times New Roman" panose="02020603050405020304" pitchFamily="18" charset="0"/>
              </a:rPr>
              <a:t>“Therefore, many other signs Jesus also performed in the presence of the disciples, which are not written in this book; but these have been written so that you may believe that Jesus is the Christ, the Son of God; and that believing you may have life in His name.” </a:t>
            </a:r>
            <a:r>
              <a:rPr lang="en-US" sz="2200" dirty="0">
                <a:latin typeface="Verdana" panose="020B0604030504040204" pitchFamily="34" charset="0"/>
                <a:ea typeface="Calibri" panose="020F0502020204030204" pitchFamily="34" charset="0"/>
                <a:cs typeface="Times New Roman" panose="02020603050405020304" pitchFamily="18" charset="0"/>
              </a:rPr>
              <a:t>(John 20:30-31)</a:t>
            </a:r>
            <a:endParaRPr lang="en-US" sz="2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0981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4" y="1470116"/>
            <a:ext cx="8748073" cy="5109091"/>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5 </a:t>
            </a:r>
            <a:r>
              <a:rPr lang="en-US" sz="2200" b="1" i="1" dirty="0">
                <a:latin typeface="Verdana" panose="020B0604030504040204" pitchFamily="34" charset="0"/>
                <a:ea typeface="Verdana" panose="020B0604030504040204" pitchFamily="34" charset="0"/>
                <a:cs typeface="Times New Roman" panose="02020603050405020304" pitchFamily="18" charset="0"/>
              </a:rPr>
              <a:t>Now for this very reason also, applying all diligence, in your faith supply </a:t>
            </a:r>
            <a:r>
              <a:rPr lang="en-US" sz="2200" b="1" i="1" u="sng" dirty="0">
                <a:latin typeface="Verdana" panose="020B0604030504040204" pitchFamily="34" charset="0"/>
                <a:ea typeface="Verdana" panose="020B0604030504040204" pitchFamily="34" charset="0"/>
                <a:cs typeface="Times New Roman" panose="02020603050405020304" pitchFamily="18" charset="0"/>
              </a:rPr>
              <a:t>moral excellence</a:t>
            </a:r>
            <a:r>
              <a:rPr lang="en-US" sz="2200" b="1" i="1" dirty="0">
                <a:latin typeface="Verdana" panose="020B0604030504040204" pitchFamily="34" charset="0"/>
                <a:ea typeface="Verdana" panose="020B0604030504040204" pitchFamily="34" charset="0"/>
                <a:cs typeface="Times New Roman" panose="02020603050405020304" pitchFamily="18" charset="0"/>
              </a:rPr>
              <a:t>, and in your moral excellence, knowledge</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000" b="1" i="1"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000" dirty="0">
                <a:latin typeface="Verdana" panose="020B0604030504040204" pitchFamily="34" charset="0"/>
                <a:ea typeface="Verdana" panose="020B0604030504040204" pitchFamily="34" charset="0"/>
                <a:cs typeface="Times New Roman" panose="02020603050405020304" pitchFamily="18" charset="0"/>
              </a:rPr>
              <a:t>We must add </a:t>
            </a:r>
            <a:r>
              <a:rPr lang="en-US" sz="2000" u="sng" dirty="0">
                <a:latin typeface="Verdana" panose="020B0604030504040204" pitchFamily="34" charset="0"/>
                <a:ea typeface="Verdana" panose="020B0604030504040204" pitchFamily="34" charset="0"/>
                <a:cs typeface="Times New Roman" panose="02020603050405020304" pitchFamily="18" charset="0"/>
              </a:rPr>
              <a:t>moral excellence</a:t>
            </a:r>
            <a:r>
              <a:rPr lang="en-US" sz="2000" dirty="0">
                <a:latin typeface="Verdana" panose="020B0604030504040204" pitchFamily="34" charset="0"/>
                <a:ea typeface="Verdana" panose="020B0604030504040204" pitchFamily="34" charset="0"/>
                <a:cs typeface="Times New Roman" panose="02020603050405020304" pitchFamily="18" charset="0"/>
              </a:rPr>
              <a:t> by living a righteous life.</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“Do not be deceived, God is not mocked; for whatever a man sows, this he will also reap. For the one who sows to his own flesh will from the flesh reap corruption, but the one who sows to the Spirit will from the Spirit reap eternal life.”</a:t>
            </a:r>
            <a:br>
              <a:rPr lang="en-US" sz="2000" i="1" dirty="0">
                <a:latin typeface="Verdana" panose="020B0604030504040204" pitchFamily="34" charset="0"/>
                <a:ea typeface="Verdana" panose="020B0604030504040204" pitchFamily="34" charset="0"/>
                <a:cs typeface="Times New Roman" panose="02020603050405020304" pitchFamily="18" charset="0"/>
              </a:rPr>
            </a:br>
            <a:r>
              <a:rPr lang="en-US" sz="2000" dirty="0">
                <a:latin typeface="Verdana" panose="020B0604030504040204" pitchFamily="34" charset="0"/>
                <a:ea typeface="Verdana" panose="020B0604030504040204" pitchFamily="34" charset="0"/>
                <a:cs typeface="Times New Roman" panose="02020603050405020304" pitchFamily="18" charset="0"/>
              </a:rPr>
              <a:t>(Galatians 6:7-8)</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“Do not be deceived: ‘Bad company corrupts good morals.’ Become sober-minded as you ought, and stop sinning; for some have no knowledge of God. </a:t>
            </a:r>
            <a:r>
              <a:rPr lang="en-US" sz="2000" i="1" dirty="0">
                <a:latin typeface="Verdana" panose="020B0604030504040204" pitchFamily="34" charset="0"/>
                <a:ea typeface="Verdana" panose="020B0604030504040204" pitchFamily="34" charset="0"/>
              </a:rPr>
              <a:t>I speak this to your shame.”</a:t>
            </a:r>
            <a:br>
              <a:rPr lang="en-US" sz="2000" i="1" dirty="0">
                <a:latin typeface="Verdana" panose="020B0604030504040204" pitchFamily="34" charset="0"/>
                <a:ea typeface="Verdana" panose="020B0604030504040204" pitchFamily="34" charset="0"/>
              </a:rPr>
            </a:br>
            <a:r>
              <a:rPr lang="en-US" sz="2000" dirty="0">
                <a:latin typeface="Verdana" panose="020B0604030504040204" pitchFamily="34" charset="0"/>
                <a:ea typeface="Verdana" panose="020B0604030504040204" pitchFamily="34" charset="0"/>
                <a:cs typeface="Times New Roman" panose="02020603050405020304" pitchFamily="18" charset="0"/>
              </a:rPr>
              <a:t>(1 Corinthians 15:33-34)</a:t>
            </a:r>
          </a:p>
        </p:txBody>
      </p:sp>
      <p:sp>
        <p:nvSpPr>
          <p:cNvPr id="6" name="Title 1">
            <a:extLst>
              <a:ext uri="{FF2B5EF4-FFF2-40B4-BE49-F238E27FC236}">
                <a16:creationId xmlns:a16="http://schemas.microsoft.com/office/drawing/2014/main" id="{D9093823-00D4-12F2-BB94-46F3AA193AF5}"/>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383178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23"/>
            <a:ext cx="8870623" cy="4832092"/>
          </a:xfrm>
        </p:spPr>
        <p:txBody>
          <a:bodyPr wrap="square">
            <a:spAutoFit/>
          </a:bodyPr>
          <a:lstStyle/>
          <a:p>
            <a:pPr algn="l">
              <a:lnSpc>
                <a:spcPct val="100000"/>
              </a:lnSpc>
              <a:spcBef>
                <a:spcPts val="0"/>
              </a:spcBef>
            </a:pPr>
            <a:r>
              <a:rPr lang="en-US" sz="2200" i="1" dirty="0">
                <a:latin typeface="Verdana" panose="020B0604030504040204" pitchFamily="34" charset="0"/>
                <a:ea typeface="Calibri" panose="020F0502020204030204" pitchFamily="34" charset="0"/>
                <a:cs typeface="Times New Roman" panose="02020603050405020304" pitchFamily="18" charset="0"/>
              </a:rPr>
              <a:t>“</a:t>
            </a:r>
            <a:r>
              <a:rPr lang="en-US" sz="2200" i="1" baseline="30000" dirty="0">
                <a:latin typeface="Verdana" panose="020B0604030504040204" pitchFamily="34" charset="0"/>
                <a:ea typeface="Calibri" panose="020F0502020204030204" pitchFamily="34" charset="0"/>
                <a:cs typeface="Times New Roman" panose="02020603050405020304" pitchFamily="18" charset="0"/>
              </a:rPr>
              <a:t>5 </a:t>
            </a:r>
            <a:r>
              <a:rPr lang="en-US" sz="2200" b="1" i="1" dirty="0">
                <a:latin typeface="Verdana" panose="020B0604030504040204" pitchFamily="34" charset="0"/>
                <a:ea typeface="Calibri" panose="020F0502020204030204" pitchFamily="34" charset="0"/>
                <a:cs typeface="Times New Roman" panose="02020603050405020304" pitchFamily="18" charset="0"/>
              </a:rPr>
              <a:t>Now for this very reason also, applying all diligence, in your faith supply moral excellence, and in your moral excellence, </a:t>
            </a:r>
            <a:r>
              <a:rPr lang="en-US" sz="2200" b="1" i="1" u="sng" dirty="0">
                <a:latin typeface="Verdana" panose="020B0604030504040204" pitchFamily="34" charset="0"/>
                <a:ea typeface="Calibri" panose="020F0502020204030204" pitchFamily="34" charset="0"/>
                <a:cs typeface="Times New Roman" panose="02020603050405020304" pitchFamily="18" charset="0"/>
              </a:rPr>
              <a:t>knowledge</a:t>
            </a:r>
            <a:r>
              <a:rPr lang="en-US" sz="2200" i="1" dirty="0">
                <a:latin typeface="Verdana" panose="020B0604030504040204" pitchFamily="34" charset="0"/>
                <a:ea typeface="Calibri" panose="020F0502020204030204" pitchFamily="34" charset="0"/>
                <a:cs typeface="Times New Roman" panose="02020603050405020304" pitchFamily="18" charset="0"/>
              </a:rPr>
              <a:t>”</a:t>
            </a:r>
          </a:p>
          <a:p>
            <a:pPr algn="l">
              <a:lnSpc>
                <a:spcPct val="100000"/>
              </a:lnSpc>
              <a:spcBef>
                <a:spcPts val="0"/>
              </a:spcBef>
            </a:pPr>
            <a:endParaRPr lang="en-US" sz="2200" b="1" i="1" dirty="0">
              <a:latin typeface="Verdana" panose="020B0604030504040204" pitchFamily="34" charset="0"/>
              <a:ea typeface="Calibri" panose="020F0502020204030204" pitchFamily="34" charset="0"/>
              <a:cs typeface="Times New Roman" panose="02020603050405020304" pitchFamily="18" charset="0"/>
            </a:endParaRPr>
          </a:p>
          <a:p>
            <a:pPr algn="l">
              <a:lnSpc>
                <a:spcPct val="100000"/>
              </a:lnSpc>
              <a:spcBef>
                <a:spcPts val="0"/>
              </a:spcBef>
            </a:pPr>
            <a:r>
              <a:rPr lang="en-US" sz="2200" dirty="0">
                <a:latin typeface="Verdana" panose="020B0604030504040204" pitchFamily="34" charset="0"/>
                <a:ea typeface="Calibri" panose="020F0502020204030204" pitchFamily="34" charset="0"/>
                <a:cs typeface="Times New Roman" panose="02020603050405020304" pitchFamily="18" charset="0"/>
              </a:rPr>
              <a:t>We must add </a:t>
            </a:r>
            <a:r>
              <a:rPr lang="en-US" sz="2200" u="sng" dirty="0">
                <a:latin typeface="Verdana" panose="020B0604030504040204" pitchFamily="34" charset="0"/>
                <a:ea typeface="Calibri" panose="020F0502020204030204" pitchFamily="34" charset="0"/>
                <a:cs typeface="Times New Roman" panose="02020603050405020304" pitchFamily="18" charset="0"/>
              </a:rPr>
              <a:t>knowledge</a:t>
            </a:r>
            <a:r>
              <a:rPr lang="en-US" sz="2200" dirty="0">
                <a:latin typeface="Verdana" panose="020B0604030504040204" pitchFamily="34" charset="0"/>
                <a:ea typeface="Calibri" panose="020F0502020204030204" pitchFamily="34" charset="0"/>
                <a:cs typeface="Times New Roman" panose="02020603050405020304" pitchFamily="18" charset="0"/>
              </a:rPr>
              <a:t> by continuing in His word.</a:t>
            </a:r>
          </a:p>
          <a:p>
            <a:pPr algn="l">
              <a:lnSpc>
                <a:spcPct val="100000"/>
              </a:lnSpc>
              <a:spcBef>
                <a:spcPts val="0"/>
              </a:spcBef>
            </a:pPr>
            <a:endParaRPr lang="en-US" sz="22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200" i="1" dirty="0">
                <a:latin typeface="Verdana" panose="020B0604030504040204" pitchFamily="34" charset="0"/>
                <a:ea typeface="Verdana" panose="020B0604030504040204" pitchFamily="34" charset="0"/>
                <a:cs typeface="Times New Roman" panose="02020603050405020304" pitchFamily="18" charset="0"/>
              </a:rPr>
              <a:t>“This is good and acceptable in the sight of God our Savior, who desires all men to be saved and to come to the knowledge of the truth.” </a:t>
            </a:r>
            <a:r>
              <a:rPr lang="en-US" sz="2200" dirty="0">
                <a:latin typeface="Verdana" panose="020B0604030504040204" pitchFamily="34" charset="0"/>
                <a:ea typeface="Verdana" panose="020B0604030504040204" pitchFamily="34" charset="0"/>
                <a:cs typeface="Times New Roman" panose="02020603050405020304" pitchFamily="18" charset="0"/>
              </a:rPr>
              <a:t>(1 Timothy 2:3-4)</a:t>
            </a:r>
          </a:p>
          <a:p>
            <a:pPr algn="l">
              <a:lnSpc>
                <a:spcPct val="100000"/>
              </a:lnSpc>
              <a:spcBef>
                <a:spcPts val="0"/>
              </a:spcBef>
            </a:pPr>
            <a:endParaRPr lang="en-US" sz="22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200" i="1" dirty="0">
                <a:latin typeface="Verdana" panose="020B0604030504040204" pitchFamily="34" charset="0"/>
                <a:ea typeface="Verdana" panose="020B0604030504040204" pitchFamily="34" charset="0"/>
                <a:cs typeface="Times New Roman" panose="02020603050405020304" pitchFamily="18" charset="0"/>
              </a:rPr>
              <a:t>“So Jesus was saying to those Jews who had believed Him, ‘If you continue in My word, then you are truly disciples of Mine; and you will know the truth, and the truth will make you free.’” </a:t>
            </a:r>
            <a:r>
              <a:rPr lang="en-US" sz="2200" dirty="0">
                <a:latin typeface="Verdana" panose="020B0604030504040204" pitchFamily="34" charset="0"/>
                <a:ea typeface="Verdana" panose="020B0604030504040204" pitchFamily="34" charset="0"/>
                <a:cs typeface="Times New Roman" panose="02020603050405020304" pitchFamily="18" charset="0"/>
              </a:rPr>
              <a:t>(John 8:31-32)</a:t>
            </a:r>
          </a:p>
        </p:txBody>
      </p:sp>
      <p:sp>
        <p:nvSpPr>
          <p:cNvPr id="6" name="Title 1">
            <a:extLst>
              <a:ext uri="{FF2B5EF4-FFF2-40B4-BE49-F238E27FC236}">
                <a16:creationId xmlns:a16="http://schemas.microsoft.com/office/drawing/2014/main" id="{B37E568D-DF36-0153-EB9E-EED0C9D6B96D}"/>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35892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0817" y="1470122"/>
            <a:ext cx="8843499" cy="5109091"/>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6 </a:t>
            </a:r>
            <a:r>
              <a:rPr lang="en-US" sz="2200" b="1" i="1" dirty="0">
                <a:latin typeface="Verdana" panose="020B0604030504040204" pitchFamily="34" charset="0"/>
                <a:ea typeface="Verdana" panose="020B0604030504040204" pitchFamily="34" charset="0"/>
                <a:cs typeface="Times New Roman" panose="02020603050405020304" pitchFamily="18" charset="0"/>
              </a:rPr>
              <a:t>and in your knowledge, </a:t>
            </a:r>
            <a:r>
              <a:rPr lang="en-US" sz="2200" b="1" i="1" u="sng" dirty="0">
                <a:latin typeface="Verdana" panose="020B0604030504040204" pitchFamily="34" charset="0"/>
                <a:ea typeface="Verdana" panose="020B0604030504040204" pitchFamily="34" charset="0"/>
                <a:cs typeface="Times New Roman" panose="02020603050405020304" pitchFamily="18" charset="0"/>
              </a:rPr>
              <a:t>self-control</a:t>
            </a:r>
            <a:r>
              <a:rPr lang="en-US" sz="2200" b="1" i="1" dirty="0">
                <a:latin typeface="Verdana" panose="020B0604030504040204" pitchFamily="34" charset="0"/>
                <a:ea typeface="Verdana" panose="020B0604030504040204" pitchFamily="34" charset="0"/>
                <a:cs typeface="Times New Roman" panose="02020603050405020304" pitchFamily="18" charset="0"/>
              </a:rPr>
              <a:t>, and in your self-control, perseverance, and in your perseverance, godliness</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000" dirty="0">
                <a:latin typeface="Verdana" panose="020B0604030504040204" pitchFamily="34" charset="0"/>
                <a:ea typeface="Verdana" panose="020B0604030504040204" pitchFamily="34" charset="0"/>
                <a:cs typeface="Times New Roman" panose="02020603050405020304" pitchFamily="18" charset="0"/>
              </a:rPr>
              <a:t>We must add </a:t>
            </a:r>
            <a:r>
              <a:rPr lang="en-US" sz="2000" u="sng" dirty="0">
                <a:latin typeface="Verdana" panose="020B0604030504040204" pitchFamily="34" charset="0"/>
                <a:ea typeface="Verdana" panose="020B0604030504040204" pitchFamily="34" charset="0"/>
                <a:cs typeface="Times New Roman" panose="02020603050405020304" pitchFamily="18" charset="0"/>
              </a:rPr>
              <a:t>self-control</a:t>
            </a:r>
            <a:r>
              <a:rPr lang="en-US" sz="2000" dirty="0">
                <a:latin typeface="Verdana" panose="020B0604030504040204" pitchFamily="34" charset="0"/>
                <a:ea typeface="Verdana" panose="020B0604030504040204" pitchFamily="34" charset="0"/>
                <a:cs typeface="Times New Roman" panose="02020603050405020304" pitchFamily="18" charset="0"/>
              </a:rPr>
              <a:t> by denying ungodliness.</a:t>
            </a:r>
          </a:p>
          <a:p>
            <a:pPr algn="l">
              <a:lnSpc>
                <a:spcPct val="100000"/>
              </a:lnSpc>
              <a:spcBef>
                <a:spcPts val="0"/>
              </a:spcBef>
            </a:pPr>
            <a:endParaRPr lang="en-US" sz="2000" u="sng"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“But the fruit of the Spirit is love, joy, peace, patience, kindness, goodness, faithfulness, gentleness, self-control; against such things there is no law. Now those who belong to Christ Jesus have crucified the flesh with its passions and desires.”</a:t>
            </a:r>
            <a:br>
              <a:rPr lang="en-US" sz="2000" i="1" dirty="0">
                <a:latin typeface="Verdana" panose="020B0604030504040204" pitchFamily="34" charset="0"/>
                <a:ea typeface="Verdana" panose="020B0604030504040204" pitchFamily="34" charset="0"/>
                <a:cs typeface="Times New Roman" panose="02020603050405020304" pitchFamily="18" charset="0"/>
              </a:rPr>
            </a:br>
            <a:r>
              <a:rPr lang="en-US" sz="2000" dirty="0">
                <a:latin typeface="Verdana" panose="020B0604030504040204" pitchFamily="34" charset="0"/>
                <a:ea typeface="Verdana" panose="020B0604030504040204" pitchFamily="34" charset="0"/>
                <a:cs typeface="Times New Roman" panose="02020603050405020304" pitchFamily="18" charset="0"/>
              </a:rPr>
              <a:t>(Galatians 5:22-24)</a:t>
            </a:r>
          </a:p>
          <a:p>
            <a:pPr algn="l">
              <a:lnSpc>
                <a:spcPct val="100000"/>
              </a:lnSpc>
              <a:spcBef>
                <a:spcPts val="0"/>
              </a:spcBef>
            </a:pPr>
            <a:endParaRPr lang="en-US" sz="2000" i="1"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“Everyone who competes in the games exercises self-control in all things. They then do it to receive a perishable wreath, but we an imperishable.” </a:t>
            </a:r>
            <a:r>
              <a:rPr lang="en-US" sz="2000" dirty="0">
                <a:latin typeface="Verdana" panose="020B0604030504040204" pitchFamily="34" charset="0"/>
                <a:ea typeface="Verdana" panose="020B0604030504040204" pitchFamily="34" charset="0"/>
                <a:cs typeface="Times New Roman" panose="02020603050405020304" pitchFamily="18" charset="0"/>
              </a:rPr>
              <a:t>(1 Corinthians 9:25) (See also Matthew 16:24; James 1:13-15)</a:t>
            </a:r>
          </a:p>
        </p:txBody>
      </p:sp>
      <p:sp>
        <p:nvSpPr>
          <p:cNvPr id="6" name="Title 1">
            <a:extLst>
              <a:ext uri="{FF2B5EF4-FFF2-40B4-BE49-F238E27FC236}">
                <a16:creationId xmlns:a16="http://schemas.microsoft.com/office/drawing/2014/main" id="{AFC86108-60FB-F37B-E95A-5BBDD4EF5D8D}"/>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46087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4" y="1470123"/>
            <a:ext cx="8870623" cy="4662815"/>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6 </a:t>
            </a:r>
            <a:r>
              <a:rPr lang="en-US" sz="2200" b="1" i="1" dirty="0">
                <a:latin typeface="Verdana" panose="020B0604030504040204" pitchFamily="34" charset="0"/>
                <a:ea typeface="Verdana" panose="020B0604030504040204" pitchFamily="34" charset="0"/>
                <a:cs typeface="Times New Roman" panose="02020603050405020304" pitchFamily="18" charset="0"/>
              </a:rPr>
              <a:t>and in your knowledge, self-control, and in your self-control, </a:t>
            </a:r>
            <a:r>
              <a:rPr lang="en-US" sz="2200" b="1" i="1" u="sng" dirty="0">
                <a:latin typeface="Verdana" panose="020B0604030504040204" pitchFamily="34" charset="0"/>
                <a:ea typeface="Verdana" panose="020B0604030504040204" pitchFamily="34" charset="0"/>
                <a:cs typeface="Times New Roman" panose="02020603050405020304" pitchFamily="18" charset="0"/>
              </a:rPr>
              <a:t>perseverance</a:t>
            </a:r>
            <a:r>
              <a:rPr lang="en-US" sz="2200" b="1" i="1" dirty="0">
                <a:latin typeface="Verdana" panose="020B0604030504040204" pitchFamily="34" charset="0"/>
                <a:ea typeface="Verdana" panose="020B0604030504040204" pitchFamily="34" charset="0"/>
                <a:cs typeface="Times New Roman" panose="02020603050405020304" pitchFamily="18" charset="0"/>
              </a:rPr>
              <a:t>, and in your perseverance, godliness</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1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100" dirty="0">
                <a:latin typeface="Verdana" panose="020B0604030504040204" pitchFamily="34" charset="0"/>
                <a:ea typeface="Verdana" panose="020B0604030504040204" pitchFamily="34" charset="0"/>
                <a:cs typeface="Times New Roman" panose="02020603050405020304" pitchFamily="18" charset="0"/>
              </a:rPr>
              <a:t>We must add </a:t>
            </a:r>
            <a:r>
              <a:rPr lang="en-US" sz="2100" u="sng" dirty="0">
                <a:latin typeface="Verdana" panose="020B0604030504040204" pitchFamily="34" charset="0"/>
                <a:ea typeface="Verdana" panose="020B0604030504040204" pitchFamily="34" charset="0"/>
                <a:cs typeface="Times New Roman" panose="02020603050405020304" pitchFamily="18" charset="0"/>
              </a:rPr>
              <a:t>perseverance</a:t>
            </a:r>
            <a:r>
              <a:rPr lang="en-US" sz="2100" dirty="0">
                <a:latin typeface="Verdana" panose="020B0604030504040204" pitchFamily="34" charset="0"/>
                <a:ea typeface="Verdana" panose="020B0604030504040204" pitchFamily="34" charset="0"/>
                <a:cs typeface="Times New Roman" panose="02020603050405020304" pitchFamily="18" charset="0"/>
              </a:rPr>
              <a:t> [persistence, endurance] through patience.</a:t>
            </a:r>
          </a:p>
          <a:p>
            <a:pPr algn="l">
              <a:lnSpc>
                <a:spcPct val="100000"/>
              </a:lnSpc>
              <a:spcBef>
                <a:spcPts val="0"/>
              </a:spcBef>
            </a:pPr>
            <a:endParaRPr lang="en-US" sz="21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100" i="1" dirty="0">
                <a:latin typeface="Verdana" panose="020B0604030504040204" pitchFamily="34" charset="0"/>
                <a:ea typeface="Verdana" panose="020B0604030504040204" pitchFamily="34" charset="0"/>
                <a:cs typeface="Times New Roman" panose="02020603050405020304" pitchFamily="18" charset="0"/>
              </a:rPr>
              <a:t>“</a:t>
            </a:r>
            <a:r>
              <a:rPr lang="en-US" sz="2100" i="1" dirty="0">
                <a:latin typeface="Verdana" panose="020B0604030504040204" pitchFamily="34" charset="0"/>
                <a:ea typeface="Verdana" panose="020B0604030504040204" pitchFamily="34" charset="0"/>
              </a:rPr>
              <a:t>Blessed is a man who perseveres under trial; for once he has been approved, he will receive the crown of life which the Lord has promised to those who love Him.</a:t>
            </a:r>
            <a:r>
              <a:rPr lang="en-US" sz="2100" i="1" dirty="0">
                <a:latin typeface="Verdana" panose="020B0604030504040204" pitchFamily="34" charset="0"/>
                <a:ea typeface="Verdana" panose="020B0604030504040204" pitchFamily="34" charset="0"/>
                <a:cs typeface="Times New Roman" panose="02020603050405020304" pitchFamily="18" charset="0"/>
              </a:rPr>
              <a:t>” </a:t>
            </a:r>
            <a:r>
              <a:rPr lang="en-US" sz="2100" dirty="0">
                <a:latin typeface="Verdana" panose="020B0604030504040204" pitchFamily="34" charset="0"/>
                <a:ea typeface="Verdana" panose="020B0604030504040204" pitchFamily="34" charset="0"/>
                <a:cs typeface="Times New Roman" panose="02020603050405020304" pitchFamily="18" charset="0"/>
              </a:rPr>
              <a:t>(James 1:12)</a:t>
            </a:r>
          </a:p>
          <a:p>
            <a:pPr algn="l">
              <a:lnSpc>
                <a:spcPct val="100000"/>
              </a:lnSpc>
              <a:spcBef>
                <a:spcPts val="0"/>
              </a:spcBef>
            </a:pPr>
            <a:endParaRPr lang="en-US" sz="21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100" i="1" dirty="0">
                <a:latin typeface="Verdana" panose="020B0604030504040204" pitchFamily="34" charset="0"/>
                <a:ea typeface="Verdana" panose="020B0604030504040204" pitchFamily="34" charset="0"/>
                <a:cs typeface="Times New Roman" panose="02020603050405020304" pitchFamily="18" charset="0"/>
              </a:rPr>
              <a:t>“For consider Him who has endured such hostility by sinners against Himself, so that you will not grow weary and lose heart.” </a:t>
            </a:r>
            <a:r>
              <a:rPr lang="en-US" sz="2100" dirty="0">
                <a:latin typeface="Verdana" panose="020B0604030504040204" pitchFamily="34" charset="0"/>
                <a:ea typeface="Verdana" panose="020B0604030504040204" pitchFamily="34" charset="0"/>
                <a:cs typeface="Times New Roman" panose="02020603050405020304" pitchFamily="18" charset="0"/>
              </a:rPr>
              <a:t>(Hebrews 12:3) </a:t>
            </a:r>
            <a:r>
              <a:rPr lang="en-US" sz="2100" dirty="0">
                <a:latin typeface="Verdana" panose="020B0604030504040204" pitchFamily="34" charset="0"/>
                <a:ea typeface="Verdana" panose="020B0604030504040204" pitchFamily="34" charset="0"/>
              </a:rPr>
              <a:t>(See also Revelation 2:2-3)</a:t>
            </a:r>
            <a:endParaRPr lang="en-US" sz="2100" dirty="0">
              <a:latin typeface="Verdana" panose="020B0604030504040204" pitchFamily="34" charset="0"/>
              <a:ea typeface="Verdana" panose="020B060403050404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E9B4B561-63F1-4991-7203-16D45908B95A}"/>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70008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19"/>
            <a:ext cx="8861196" cy="5201424"/>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6 </a:t>
            </a:r>
            <a:r>
              <a:rPr lang="en-US" sz="2200" b="1" i="1" dirty="0">
                <a:latin typeface="Verdana" panose="020B0604030504040204" pitchFamily="34" charset="0"/>
                <a:ea typeface="Verdana" panose="020B0604030504040204" pitchFamily="34" charset="0"/>
                <a:cs typeface="Times New Roman" panose="02020603050405020304" pitchFamily="18" charset="0"/>
              </a:rPr>
              <a:t>and in your knowledge, self-control, and in your self-control, perseverance, and in your perseverance, </a:t>
            </a:r>
            <a:r>
              <a:rPr lang="en-US" sz="2200" b="1" i="1" u="sng" dirty="0">
                <a:latin typeface="Verdana" panose="020B0604030504040204" pitchFamily="34" charset="0"/>
                <a:ea typeface="Verdana" panose="020B0604030504040204" pitchFamily="34" charset="0"/>
                <a:cs typeface="Times New Roman" panose="02020603050405020304" pitchFamily="18" charset="0"/>
              </a:rPr>
              <a:t>godliness</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19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1900" dirty="0">
                <a:latin typeface="Verdana" panose="020B0604030504040204" pitchFamily="34" charset="0"/>
                <a:ea typeface="Verdana" panose="020B0604030504040204" pitchFamily="34" charset="0"/>
                <a:cs typeface="Times New Roman" panose="02020603050405020304" pitchFamily="18" charset="0"/>
              </a:rPr>
              <a:t>We must add </a:t>
            </a:r>
            <a:r>
              <a:rPr lang="en-US" sz="1900" u="sng" dirty="0">
                <a:latin typeface="Verdana" panose="020B0604030504040204" pitchFamily="34" charset="0"/>
                <a:ea typeface="Verdana" panose="020B0604030504040204" pitchFamily="34" charset="0"/>
                <a:cs typeface="Times New Roman" panose="02020603050405020304" pitchFamily="18" charset="0"/>
              </a:rPr>
              <a:t>godliness</a:t>
            </a:r>
            <a:r>
              <a:rPr lang="en-US" sz="1900" dirty="0">
                <a:latin typeface="Verdana" panose="020B0604030504040204" pitchFamily="34" charset="0"/>
                <a:ea typeface="Verdana" panose="020B0604030504040204" pitchFamily="34" charset="0"/>
                <a:cs typeface="Times New Roman" panose="02020603050405020304" pitchFamily="18" charset="0"/>
              </a:rPr>
              <a:t> by learning how to be more like God.</a:t>
            </a:r>
          </a:p>
          <a:p>
            <a:pPr algn="l">
              <a:lnSpc>
                <a:spcPct val="100000"/>
              </a:lnSpc>
              <a:spcBef>
                <a:spcPts val="0"/>
              </a:spcBef>
            </a:pPr>
            <a:endParaRPr lang="en-US" sz="1900" dirty="0">
              <a:latin typeface="Verdana" panose="020B0604030504040204" pitchFamily="34" charset="0"/>
              <a:ea typeface="Verdana" panose="020B0604030504040204" pitchFamily="34" charset="0"/>
              <a:cs typeface="Times New Roman" panose="02020603050405020304" pitchFamily="18" charset="0"/>
            </a:endParaRPr>
          </a:p>
          <a:p>
            <a:pPr marL="282575" indent="-282575" algn="l">
              <a:lnSpc>
                <a:spcPct val="100000"/>
              </a:lnSpc>
              <a:spcBef>
                <a:spcPts val="0"/>
              </a:spcBef>
              <a:buFont typeface="Wingdings" panose="05000000000000000000" pitchFamily="2" charset="2"/>
              <a:buChar char="Ø"/>
            </a:pPr>
            <a:r>
              <a:rPr lang="en-US" sz="1900" i="1" dirty="0">
                <a:latin typeface="Verdana" panose="020B0604030504040204" pitchFamily="34" charset="0"/>
                <a:ea typeface="Verdana" panose="020B0604030504040204" pitchFamily="34" charset="0"/>
                <a:cs typeface="Times New Roman" panose="02020603050405020304" pitchFamily="18" charset="0"/>
              </a:rPr>
              <a:t>“But godliness actually is a means of great gain when accompanied by contentment. For we have brought nothing into the world, so we cannot take anything out of it either. If we have food and covering, with these we shall be content. But those who want to get rich fall into temptation and a snare and many foolish and harmful desires which plunge men into ruin and destruction. For the love of money is a root of all sorts of evil, and some by longing for it have wandered away from the faith and pierced themselves with many griefs. But flee from these things, you man of God, and pursue righteousness, godliness, faith, love, perseverance and gentleness.”</a:t>
            </a:r>
            <a:r>
              <a:rPr lang="en-US" sz="1900" dirty="0">
                <a:latin typeface="Verdana" panose="020B0604030504040204" pitchFamily="34" charset="0"/>
                <a:ea typeface="Verdana" panose="020B0604030504040204" pitchFamily="34" charset="0"/>
                <a:cs typeface="Times New Roman" panose="02020603050405020304" pitchFamily="18" charset="0"/>
              </a:rPr>
              <a:t> (1 Timothy 6:6-11) (See also Titus 2:11-13)</a:t>
            </a:r>
          </a:p>
        </p:txBody>
      </p:sp>
      <p:sp>
        <p:nvSpPr>
          <p:cNvPr id="6" name="Title 1">
            <a:extLst>
              <a:ext uri="{FF2B5EF4-FFF2-40B4-BE49-F238E27FC236}">
                <a16:creationId xmlns:a16="http://schemas.microsoft.com/office/drawing/2014/main" id="{37B12D02-95D9-0129-14C1-9AD62FA94D93}"/>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57136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4" y="1470124"/>
            <a:ext cx="8804635" cy="5078313"/>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7 </a:t>
            </a:r>
            <a:r>
              <a:rPr lang="en-US" sz="2200" b="1" i="1" dirty="0">
                <a:latin typeface="Verdana" panose="020B0604030504040204" pitchFamily="34" charset="0"/>
                <a:ea typeface="Verdana" panose="020B0604030504040204" pitchFamily="34" charset="0"/>
                <a:cs typeface="Times New Roman" panose="02020603050405020304" pitchFamily="18" charset="0"/>
              </a:rPr>
              <a:t>and in your godliness, </a:t>
            </a:r>
            <a:r>
              <a:rPr lang="en-US" sz="2200" b="1" i="1" u="sng" dirty="0">
                <a:latin typeface="Verdana" panose="020B0604030504040204" pitchFamily="34" charset="0"/>
                <a:ea typeface="Verdana" panose="020B0604030504040204" pitchFamily="34" charset="0"/>
                <a:cs typeface="Times New Roman" panose="02020603050405020304" pitchFamily="18" charset="0"/>
              </a:rPr>
              <a:t>brotherly kindness</a:t>
            </a:r>
            <a:r>
              <a:rPr lang="en-US" sz="2200" b="1" i="1" dirty="0">
                <a:latin typeface="Verdana" panose="020B0604030504040204" pitchFamily="34" charset="0"/>
                <a:ea typeface="Verdana" panose="020B0604030504040204" pitchFamily="34" charset="0"/>
                <a:cs typeface="Times New Roman" panose="02020603050405020304" pitchFamily="18" charset="0"/>
              </a:rPr>
              <a:t>, and in your brotherly kindness, love</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000" dirty="0">
                <a:latin typeface="Verdana" panose="020B0604030504040204" pitchFamily="34" charset="0"/>
                <a:ea typeface="Verdana" panose="020B0604030504040204" pitchFamily="34" charset="0"/>
                <a:cs typeface="Times New Roman" panose="02020603050405020304" pitchFamily="18" charset="0"/>
              </a:rPr>
              <a:t>We must add </a:t>
            </a:r>
            <a:r>
              <a:rPr lang="en-US" sz="2000" u="sng" dirty="0">
                <a:latin typeface="Verdana" panose="020B0604030504040204" pitchFamily="34" charset="0"/>
                <a:ea typeface="Verdana" panose="020B0604030504040204" pitchFamily="34" charset="0"/>
                <a:cs typeface="Times New Roman" panose="02020603050405020304" pitchFamily="18" charset="0"/>
              </a:rPr>
              <a:t>brotherly kindness</a:t>
            </a:r>
            <a:r>
              <a:rPr lang="en-US" sz="2000" dirty="0">
                <a:latin typeface="Verdana" panose="020B0604030504040204" pitchFamily="34" charset="0"/>
                <a:ea typeface="Verdana" panose="020B0604030504040204" pitchFamily="34" charset="0"/>
                <a:cs typeface="Times New Roman" panose="02020603050405020304" pitchFamily="18" charset="0"/>
              </a:rPr>
              <a:t> by denying selfishness and practicing compassion.</a:t>
            </a:r>
            <a:endParaRPr lang="en-US" sz="2000" u="sng"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“So, as those who have been chosen of God, holy and beloved, put on a heart of compassion, kindness, humility, gentleness and patience; bearing with one another, and forgiving each other, whoever has a complaint against anyone; just as the Lord forgave you, so also should you.”</a:t>
            </a:r>
            <a:r>
              <a:rPr lang="en-US" sz="2000" dirty="0">
                <a:latin typeface="Verdana" panose="020B0604030504040204" pitchFamily="34" charset="0"/>
                <a:ea typeface="Verdana" panose="020B0604030504040204" pitchFamily="34" charset="0"/>
                <a:cs typeface="Times New Roman" panose="02020603050405020304" pitchFamily="18" charset="0"/>
              </a:rPr>
              <a:t> (Colossians 3:12-13)</a:t>
            </a:r>
          </a:p>
          <a:p>
            <a:pPr marL="257175" indent="-257175" algn="l">
              <a:lnSpc>
                <a:spcPct val="100000"/>
              </a:lnSpc>
              <a:spcBef>
                <a:spcPts val="0"/>
              </a:spcBef>
            </a:pP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000" i="1" dirty="0">
                <a:latin typeface="Verdana" panose="020B0604030504040204" pitchFamily="34" charset="0"/>
                <a:ea typeface="Verdana" panose="020B0604030504040204" pitchFamily="34" charset="0"/>
                <a:cs typeface="Times New Roman" panose="02020603050405020304" pitchFamily="18" charset="0"/>
              </a:rPr>
              <a:t>“Let all bitterness and wrath and anger and clamor and slander be put away from you, along with all malice. Be kind to one another, tender-hearted, forgiving each other, just as God in Christ also has forgiven you.”</a:t>
            </a:r>
            <a:r>
              <a:rPr lang="en-US" sz="2000" dirty="0">
                <a:latin typeface="Verdana" panose="020B0604030504040204" pitchFamily="34" charset="0"/>
                <a:ea typeface="Verdana" panose="020B0604030504040204" pitchFamily="34" charset="0"/>
                <a:cs typeface="Times New Roman" panose="02020603050405020304" pitchFamily="18" charset="0"/>
              </a:rPr>
              <a:t> (Ephesians 4:31-32)</a:t>
            </a:r>
          </a:p>
        </p:txBody>
      </p:sp>
      <p:sp>
        <p:nvSpPr>
          <p:cNvPr id="6" name="Title 1">
            <a:extLst>
              <a:ext uri="{FF2B5EF4-FFF2-40B4-BE49-F238E27FC236}">
                <a16:creationId xmlns:a16="http://schemas.microsoft.com/office/drawing/2014/main" id="{1168CF65-A624-9B71-E4BD-C625C0346C42}"/>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156077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B1E16F6-91DD-6784-22A4-7E2A0D9FD721}"/>
              </a:ext>
            </a:extLst>
          </p:cNvPr>
          <p:cNvSpPr>
            <a:spLocks noGrp="1"/>
          </p:cNvSpPr>
          <p:nvPr>
            <p:ph type="subTitle" idx="1"/>
          </p:nvPr>
        </p:nvSpPr>
        <p:spPr>
          <a:xfrm>
            <a:off x="131975" y="1470120"/>
            <a:ext cx="8870623" cy="4832092"/>
          </a:xfrm>
        </p:spPr>
        <p:txBody>
          <a:bodyPr wrap="square">
            <a:spAutoFit/>
          </a:bodyPr>
          <a:lstStyle/>
          <a:p>
            <a:pPr algn="l">
              <a:lnSpc>
                <a:spcPct val="100000"/>
              </a:lnSpc>
              <a:spcBef>
                <a:spcPts val="0"/>
              </a:spcBef>
            </a:pPr>
            <a:r>
              <a:rPr lang="en-US" sz="2200" i="1" dirty="0">
                <a:latin typeface="Verdana" panose="020B0604030504040204" pitchFamily="34" charset="0"/>
                <a:ea typeface="Verdana" panose="020B0604030504040204" pitchFamily="34" charset="0"/>
                <a:cs typeface="Times New Roman" panose="02020603050405020304" pitchFamily="18" charset="0"/>
              </a:rPr>
              <a:t>“</a:t>
            </a:r>
            <a:r>
              <a:rPr lang="en-US" sz="2200" i="1" baseline="30000" dirty="0">
                <a:latin typeface="Verdana" panose="020B0604030504040204" pitchFamily="34" charset="0"/>
                <a:ea typeface="Verdana" panose="020B0604030504040204" pitchFamily="34" charset="0"/>
                <a:cs typeface="Times New Roman" panose="02020603050405020304" pitchFamily="18" charset="0"/>
              </a:rPr>
              <a:t>7 </a:t>
            </a:r>
            <a:r>
              <a:rPr lang="en-US" sz="2200" b="1" i="1" dirty="0">
                <a:latin typeface="Verdana" panose="020B0604030504040204" pitchFamily="34" charset="0"/>
                <a:ea typeface="Verdana" panose="020B0604030504040204" pitchFamily="34" charset="0"/>
                <a:cs typeface="Times New Roman" panose="02020603050405020304" pitchFamily="18" charset="0"/>
              </a:rPr>
              <a:t>and in your godliness, brotherly kindness, and in your brotherly kindness, </a:t>
            </a:r>
            <a:r>
              <a:rPr lang="en-US" sz="2200" b="1" i="1" u="sng" dirty="0">
                <a:latin typeface="Verdana" panose="020B0604030504040204" pitchFamily="34" charset="0"/>
                <a:ea typeface="Verdana" panose="020B0604030504040204" pitchFamily="34" charset="0"/>
                <a:cs typeface="Times New Roman" panose="02020603050405020304" pitchFamily="18" charset="0"/>
              </a:rPr>
              <a:t>love</a:t>
            </a:r>
            <a:r>
              <a:rPr lang="en-US" sz="2200" i="1" dirty="0">
                <a:latin typeface="Verdana" panose="020B0604030504040204" pitchFamily="34" charset="0"/>
                <a:ea typeface="Verdana" panose="020B0604030504040204" pitchFamily="34" charset="0"/>
                <a:cs typeface="Times New Roman" panose="02020603050405020304" pitchFamily="18" charset="0"/>
              </a:rPr>
              <a:t>.”</a:t>
            </a:r>
          </a:p>
          <a:p>
            <a:pPr algn="l">
              <a:lnSpc>
                <a:spcPct val="100000"/>
              </a:lnSpc>
              <a:spcBef>
                <a:spcPts val="0"/>
              </a:spcBef>
            </a:pPr>
            <a:endParaRPr lang="en-US" sz="2200" dirty="0">
              <a:latin typeface="Verdana" panose="020B0604030504040204" pitchFamily="34" charset="0"/>
              <a:ea typeface="Verdana" panose="020B0604030504040204" pitchFamily="34" charset="0"/>
              <a:cs typeface="Times New Roman" panose="02020603050405020304" pitchFamily="18" charset="0"/>
            </a:endParaRPr>
          </a:p>
          <a:p>
            <a:pPr algn="l">
              <a:lnSpc>
                <a:spcPct val="100000"/>
              </a:lnSpc>
              <a:spcBef>
                <a:spcPts val="0"/>
              </a:spcBef>
            </a:pPr>
            <a:r>
              <a:rPr lang="en-US" sz="2200" dirty="0">
                <a:latin typeface="Verdana" panose="020B0604030504040204" pitchFamily="34" charset="0"/>
                <a:ea typeface="Verdana" panose="020B0604030504040204" pitchFamily="34" charset="0"/>
                <a:cs typeface="Times New Roman" panose="02020603050405020304" pitchFamily="18" charset="0"/>
              </a:rPr>
              <a:t>We must add </a:t>
            </a:r>
            <a:r>
              <a:rPr lang="en-US" sz="2200" u="sng" dirty="0">
                <a:latin typeface="Verdana" panose="020B0604030504040204" pitchFamily="34" charset="0"/>
                <a:ea typeface="Verdana" panose="020B0604030504040204" pitchFamily="34" charset="0"/>
                <a:cs typeface="Times New Roman" panose="02020603050405020304" pitchFamily="18" charset="0"/>
              </a:rPr>
              <a:t>love</a:t>
            </a:r>
            <a:r>
              <a:rPr lang="en-US" sz="2200" dirty="0">
                <a:latin typeface="Verdana" panose="020B0604030504040204" pitchFamily="34" charset="0"/>
                <a:ea typeface="Verdana" panose="020B0604030504040204" pitchFamily="34" charset="0"/>
                <a:cs typeface="Times New Roman" panose="02020603050405020304" pitchFamily="18" charset="0"/>
              </a:rPr>
              <a:t> by increasing our love toward God and toward one another.</a:t>
            </a:r>
          </a:p>
          <a:p>
            <a:pPr algn="l">
              <a:lnSpc>
                <a:spcPct val="100000"/>
              </a:lnSpc>
              <a:spcBef>
                <a:spcPts val="0"/>
              </a:spcBef>
            </a:pPr>
            <a:endParaRPr lang="en-US" sz="2200" i="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257175" indent="-257175" algn="l">
              <a:lnSpc>
                <a:spcPct val="100000"/>
              </a:lnSpc>
              <a:spcBef>
                <a:spcPts val="0"/>
              </a:spcBef>
              <a:buFont typeface="Wingdings" panose="05000000000000000000" pitchFamily="2" charset="2"/>
              <a:buChar char="Ø"/>
            </a:pPr>
            <a:r>
              <a:rPr lang="en-US" sz="2200" i="1" dirty="0">
                <a:solidFill>
                  <a:srgbClr val="000000"/>
                </a:solidFill>
                <a:latin typeface="Verdana" panose="020B0604030504040204" pitchFamily="34" charset="0"/>
                <a:ea typeface="Verdana" panose="020B0604030504040204" pitchFamily="34" charset="0"/>
                <a:cs typeface="Segoe UI" panose="020B0502040204020203" pitchFamily="34" charset="0"/>
              </a:rPr>
              <a:t>“One of them, a lawyer, asked Him a question, testing Him, ‘Teacher, which is the great commandment in the Law?’ And He said to him, ‘You shall love the Lord your God with all your heart, and with all your soul, and with all your mind. This is the great and foremost commandment. The second is like it, You shall love your neighbor as yourself. On these two commandments depend the whole Law and the Prophets.’” </a:t>
            </a:r>
            <a:r>
              <a:rPr lang="en-US" sz="2200" dirty="0">
                <a:solidFill>
                  <a:srgbClr val="000000"/>
                </a:solidFill>
                <a:latin typeface="Verdana" panose="020B0604030504040204" pitchFamily="34" charset="0"/>
                <a:ea typeface="Verdana" panose="020B0604030504040204" pitchFamily="34" charset="0"/>
              </a:rPr>
              <a:t>(Matthew 22:35-40)</a:t>
            </a:r>
            <a:endParaRPr lang="en-US" sz="2200" dirty="0">
              <a:latin typeface="Verdana" panose="020B0604030504040204" pitchFamily="34" charset="0"/>
              <a:ea typeface="Verdana" panose="020B0604030504040204" pitchFamily="34" charset="0"/>
            </a:endParaRPr>
          </a:p>
        </p:txBody>
      </p:sp>
      <p:sp>
        <p:nvSpPr>
          <p:cNvPr id="6" name="Title 1">
            <a:extLst>
              <a:ext uri="{FF2B5EF4-FFF2-40B4-BE49-F238E27FC236}">
                <a16:creationId xmlns:a16="http://schemas.microsoft.com/office/drawing/2014/main" id="{6B10E586-757B-F1E0-F3C6-C34D95C489DA}"/>
              </a:ext>
            </a:extLst>
          </p:cNvPr>
          <p:cNvSpPr>
            <a:spLocks noGrp="1"/>
          </p:cNvSpPr>
          <p:nvPr>
            <p:ph type="ctrTitle"/>
          </p:nvPr>
        </p:nvSpPr>
        <p:spPr>
          <a:xfrm>
            <a:off x="298076" y="462894"/>
            <a:ext cx="8547848" cy="969519"/>
          </a:xfrm>
        </p:spPr>
        <p:txBody>
          <a:bodyPr>
            <a:spAutoFit/>
          </a:bodyPr>
          <a:lstStyle/>
          <a:p>
            <a:r>
              <a:rPr lang="en-US" sz="6150" b="1" dirty="0"/>
              <a:t>STAYING FAITHFUL TO GOD</a:t>
            </a:r>
          </a:p>
        </p:txBody>
      </p:sp>
    </p:spTree>
    <p:extLst>
      <p:ext uri="{BB962C8B-B14F-4D97-AF65-F5344CB8AC3E}">
        <p14:creationId xmlns:p14="http://schemas.microsoft.com/office/powerpoint/2010/main" val="2024631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691</TotalTime>
  <Words>2212</Words>
  <Application>Microsoft Office PowerPoint</Application>
  <PresentationFormat>On-screen Show (4:3)</PresentationFormat>
  <Paragraphs>120</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Verdana</vt:lpstr>
      <vt:lpstr>Wingdings</vt:lpstr>
      <vt:lpstr>Office Theme</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STAYING FAITHFUL TO GOD</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STAYING FAITHFUL TO GOD</dc:title>
  <dc:creator>Childs, Randall</dc:creator>
  <cp:lastModifiedBy>Richard Lidh</cp:lastModifiedBy>
  <cp:revision>11</cp:revision>
  <cp:lastPrinted>2022-11-14T03:46:05Z</cp:lastPrinted>
  <dcterms:created xsi:type="dcterms:W3CDTF">2022-11-12T02:01:33Z</dcterms:created>
  <dcterms:modified xsi:type="dcterms:W3CDTF">2022-11-14T03:47:09Z</dcterms:modified>
</cp:coreProperties>
</file>